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3"/>
  </p:notesMasterIdLst>
  <p:sldIdLst>
    <p:sldId id="256" r:id="rId3"/>
    <p:sldId id="258" r:id="rId4"/>
    <p:sldId id="270" r:id="rId5"/>
    <p:sldId id="333" r:id="rId6"/>
    <p:sldId id="332" r:id="rId7"/>
    <p:sldId id="262" r:id="rId8"/>
    <p:sldId id="263" r:id="rId9"/>
    <p:sldId id="322" r:id="rId10"/>
    <p:sldId id="319" r:id="rId11"/>
    <p:sldId id="320" r:id="rId12"/>
    <p:sldId id="324" r:id="rId13"/>
    <p:sldId id="325" r:id="rId14"/>
    <p:sldId id="321" r:id="rId15"/>
    <p:sldId id="326" r:id="rId16"/>
    <p:sldId id="318" r:id="rId17"/>
    <p:sldId id="264" r:id="rId18"/>
    <p:sldId id="330" r:id="rId19"/>
    <p:sldId id="266" r:id="rId20"/>
    <p:sldId id="260" r:id="rId21"/>
    <p:sldId id="26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ato Black" panose="020F0502020204030203" pitchFamily="3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CSKdxEJDc6hk0ZbKsu8OjJhyW7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 Vego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00F602-DFDF-4A60-BB58-5EA749056A24}">
  <a:tblStyle styleId="{0000F602-DFDF-4A60-BB58-5EA749056A24}" styleName="Table_0">
    <a:wholeTbl>
      <a:tcTxStyle b="off" i="off">
        <a:font>
          <a:latin typeface="Arial"/>
          <a:ea typeface="Arial"/>
          <a:cs typeface="Arial"/>
        </a:font>
        <a:srgbClr val="00203E"/>
      </a:tcTxStyle>
      <a:tcStyle>
        <a:tcBdr>
          <a:left>
            <a:ln w="12700" cap="flat" cmpd="sng">
              <a:solidFill>
                <a:srgbClr val="F1F1F1"/>
              </a:solidFill>
              <a:prstDash val="solid"/>
              <a:round/>
              <a:headEnd type="none" w="sm" len="sm"/>
              <a:tailEnd type="none" w="sm" len="sm"/>
            </a:ln>
          </a:left>
          <a:right>
            <a:ln w="12700" cap="flat" cmpd="sng">
              <a:solidFill>
                <a:srgbClr val="F1F1F1"/>
              </a:solidFill>
              <a:prstDash val="solid"/>
              <a:round/>
              <a:headEnd type="none" w="sm" len="sm"/>
              <a:tailEnd type="none" w="sm" len="sm"/>
            </a:ln>
          </a:right>
          <a:top>
            <a:ln w="12700" cap="flat" cmpd="sng">
              <a:solidFill>
                <a:srgbClr val="F1F1F1"/>
              </a:solidFill>
              <a:prstDash val="solid"/>
              <a:round/>
              <a:headEnd type="none" w="sm" len="sm"/>
              <a:tailEnd type="none" w="sm" len="sm"/>
            </a:ln>
          </a:top>
          <a:bottom>
            <a:ln w="12700" cap="flat" cmpd="sng">
              <a:solidFill>
                <a:srgbClr val="F1F1F1"/>
              </a:solidFill>
              <a:prstDash val="solid"/>
              <a:round/>
              <a:headEnd type="none" w="sm" len="sm"/>
              <a:tailEnd type="none" w="sm" len="sm"/>
            </a:ln>
          </a:bottom>
          <a:insideH>
            <a:ln w="12700" cap="flat" cmpd="sng">
              <a:solidFill>
                <a:srgbClr val="F1F1F1"/>
              </a:solidFill>
              <a:prstDash val="solid"/>
              <a:round/>
              <a:headEnd type="none" w="sm" len="sm"/>
              <a:tailEnd type="none" w="sm" len="sm"/>
            </a:ln>
          </a:insideH>
          <a:insideV>
            <a:ln w="12700" cap="flat" cmpd="sng">
              <a:solidFill>
                <a:srgbClr val="F1F1F1"/>
              </a:solidFill>
              <a:prstDash val="solid"/>
              <a:round/>
              <a:headEnd type="none" w="sm" len="sm"/>
              <a:tailEnd type="none" w="sm" len="sm"/>
            </a:ln>
          </a:insideV>
        </a:tcBdr>
        <a:fill>
          <a:solidFill>
            <a:srgbClr val="CCD5CE"/>
          </a:solidFill>
        </a:fill>
      </a:tcStyle>
    </a:wholeTbl>
    <a:band1H>
      <a:tcTxStyle/>
      <a:tcStyle>
        <a:tcBdr/>
      </a:tcStyle>
    </a:band1H>
    <a:band2H>
      <a:tcTxStyle b="off" i="off"/>
      <a:tcStyle>
        <a:tcBdr/>
        <a:fill>
          <a:solidFill>
            <a:srgbClr val="E7EBE8"/>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F1F1F1"/>
      </a:tcTxStyle>
      <a:tcStyle>
        <a:tcBdr>
          <a:left>
            <a:ln w="12700" cap="flat" cmpd="sng">
              <a:solidFill>
                <a:srgbClr val="F1F1F1"/>
              </a:solidFill>
              <a:prstDash val="solid"/>
              <a:round/>
              <a:headEnd type="none" w="sm" len="sm"/>
              <a:tailEnd type="none" w="sm" len="sm"/>
            </a:ln>
          </a:left>
          <a:right>
            <a:ln w="12700" cap="flat" cmpd="sng">
              <a:solidFill>
                <a:srgbClr val="F1F1F1"/>
              </a:solidFill>
              <a:prstDash val="solid"/>
              <a:round/>
              <a:headEnd type="none" w="sm" len="sm"/>
              <a:tailEnd type="none" w="sm" len="sm"/>
            </a:ln>
          </a:right>
          <a:top>
            <a:ln w="12700" cap="flat" cmpd="sng">
              <a:solidFill>
                <a:srgbClr val="F1F1F1"/>
              </a:solidFill>
              <a:prstDash val="solid"/>
              <a:round/>
              <a:headEnd type="none" w="sm" len="sm"/>
              <a:tailEnd type="none" w="sm" len="sm"/>
            </a:ln>
          </a:top>
          <a:bottom>
            <a:ln w="12700" cap="flat" cmpd="sng">
              <a:solidFill>
                <a:srgbClr val="F1F1F1"/>
              </a:solidFill>
              <a:prstDash val="solid"/>
              <a:round/>
              <a:headEnd type="none" w="sm" len="sm"/>
              <a:tailEnd type="none" w="sm" len="sm"/>
            </a:ln>
          </a:bottom>
          <a:insideH>
            <a:ln w="12700" cap="flat" cmpd="sng">
              <a:solidFill>
                <a:srgbClr val="F1F1F1"/>
              </a:solidFill>
              <a:prstDash val="solid"/>
              <a:round/>
              <a:headEnd type="none" w="sm" len="sm"/>
              <a:tailEnd type="none" w="sm" len="sm"/>
            </a:ln>
          </a:insideH>
          <a:insideV>
            <a:ln w="12700" cap="flat" cmpd="sng">
              <a:solidFill>
                <a:srgbClr val="F1F1F1"/>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1F1F1"/>
      </a:tcTxStyle>
      <a:tcStyle>
        <a:tcBdr>
          <a:left>
            <a:ln w="12700" cap="flat" cmpd="sng">
              <a:solidFill>
                <a:srgbClr val="F1F1F1"/>
              </a:solidFill>
              <a:prstDash val="solid"/>
              <a:round/>
              <a:headEnd type="none" w="sm" len="sm"/>
              <a:tailEnd type="none" w="sm" len="sm"/>
            </a:ln>
          </a:left>
          <a:right>
            <a:ln w="12700" cap="flat" cmpd="sng">
              <a:solidFill>
                <a:srgbClr val="F1F1F1"/>
              </a:solidFill>
              <a:prstDash val="solid"/>
              <a:round/>
              <a:headEnd type="none" w="sm" len="sm"/>
              <a:tailEnd type="none" w="sm" len="sm"/>
            </a:ln>
          </a:right>
          <a:top>
            <a:ln w="38100" cap="flat" cmpd="sng">
              <a:solidFill>
                <a:srgbClr val="F1F1F1"/>
              </a:solidFill>
              <a:prstDash val="solid"/>
              <a:round/>
              <a:headEnd type="none" w="sm" len="sm"/>
              <a:tailEnd type="none" w="sm" len="sm"/>
            </a:ln>
          </a:top>
          <a:bottom>
            <a:ln w="12700" cap="flat" cmpd="sng">
              <a:solidFill>
                <a:srgbClr val="F1F1F1"/>
              </a:solidFill>
              <a:prstDash val="solid"/>
              <a:round/>
              <a:headEnd type="none" w="sm" len="sm"/>
              <a:tailEnd type="none" w="sm" len="sm"/>
            </a:ln>
          </a:bottom>
          <a:insideH>
            <a:ln w="12700" cap="flat" cmpd="sng">
              <a:solidFill>
                <a:srgbClr val="F1F1F1"/>
              </a:solidFill>
              <a:prstDash val="solid"/>
              <a:round/>
              <a:headEnd type="none" w="sm" len="sm"/>
              <a:tailEnd type="none" w="sm" len="sm"/>
            </a:ln>
          </a:insideH>
          <a:insideV>
            <a:ln w="12700" cap="flat" cmpd="sng">
              <a:solidFill>
                <a:srgbClr val="F1F1F1"/>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rgbClr val="F1F1F1"/>
      </a:tcTxStyle>
      <a:tcStyle>
        <a:tcBdr>
          <a:left>
            <a:ln w="12700" cap="flat" cmpd="sng">
              <a:solidFill>
                <a:srgbClr val="F1F1F1"/>
              </a:solidFill>
              <a:prstDash val="solid"/>
              <a:round/>
              <a:headEnd type="none" w="sm" len="sm"/>
              <a:tailEnd type="none" w="sm" len="sm"/>
            </a:ln>
          </a:left>
          <a:right>
            <a:ln w="12700" cap="flat" cmpd="sng">
              <a:solidFill>
                <a:srgbClr val="F1F1F1"/>
              </a:solidFill>
              <a:prstDash val="solid"/>
              <a:round/>
              <a:headEnd type="none" w="sm" len="sm"/>
              <a:tailEnd type="none" w="sm" len="sm"/>
            </a:ln>
          </a:right>
          <a:top>
            <a:ln w="12700" cap="flat" cmpd="sng">
              <a:solidFill>
                <a:srgbClr val="F1F1F1"/>
              </a:solidFill>
              <a:prstDash val="solid"/>
              <a:round/>
              <a:headEnd type="none" w="sm" len="sm"/>
              <a:tailEnd type="none" w="sm" len="sm"/>
            </a:ln>
          </a:top>
          <a:bottom>
            <a:ln w="38100" cap="flat" cmpd="sng">
              <a:solidFill>
                <a:srgbClr val="F1F1F1"/>
              </a:solidFill>
              <a:prstDash val="solid"/>
              <a:round/>
              <a:headEnd type="none" w="sm" len="sm"/>
              <a:tailEnd type="none" w="sm" len="sm"/>
            </a:ln>
          </a:bottom>
          <a:insideH>
            <a:ln w="12700" cap="flat" cmpd="sng">
              <a:solidFill>
                <a:srgbClr val="F1F1F1"/>
              </a:solidFill>
              <a:prstDash val="solid"/>
              <a:round/>
              <a:headEnd type="none" w="sm" len="sm"/>
              <a:tailEnd type="none" w="sm" len="sm"/>
            </a:ln>
          </a:insideH>
          <a:insideV>
            <a:ln w="12700" cap="flat" cmpd="sng">
              <a:solidFill>
                <a:srgbClr val="F1F1F1"/>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7" autoAdjust="0"/>
    <p:restoredTop sz="95380" autoAdjust="0"/>
  </p:normalViewPr>
  <p:slideViewPr>
    <p:cSldViewPr snapToGrid="0">
      <p:cViewPr varScale="1">
        <p:scale>
          <a:sx n="119" d="100"/>
          <a:sy n="119"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Tickets/Day</c:v>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Sheet1!$A$10:$A$21</c:f>
              <c:strCache>
                <c:ptCount val="12"/>
                <c:pt idx="0">
                  <c:v>2012</c:v>
                </c:pt>
                <c:pt idx="1">
                  <c:v>2013</c:v>
                </c:pt>
                <c:pt idx="2">
                  <c:v>2014</c:v>
                </c:pt>
                <c:pt idx="3">
                  <c:v>2015</c:v>
                </c:pt>
                <c:pt idx="4">
                  <c:v>2016 (1.0)</c:v>
                </c:pt>
                <c:pt idx="5">
                  <c:v>2016 (2.0)</c:v>
                </c:pt>
                <c:pt idx="6">
                  <c:v>2017</c:v>
                </c:pt>
                <c:pt idx="7">
                  <c:v>2018</c:v>
                </c:pt>
                <c:pt idx="8">
                  <c:v>2019</c:v>
                </c:pt>
                <c:pt idx="9">
                  <c:v>2020</c:v>
                </c:pt>
                <c:pt idx="10">
                  <c:v>2021</c:v>
                </c:pt>
                <c:pt idx="11">
                  <c:v>2022</c:v>
                </c:pt>
              </c:strCache>
            </c:strRef>
          </c:cat>
          <c:val>
            <c:numRef>
              <c:f>Sheet1!$C$10:$C$21</c:f>
              <c:numCache>
                <c:formatCode>0.00</c:formatCode>
                <c:ptCount val="12"/>
                <c:pt idx="0">
                  <c:v>3.8054794520547945</c:v>
                </c:pt>
                <c:pt idx="1">
                  <c:v>6.2575342465753421</c:v>
                </c:pt>
                <c:pt idx="2">
                  <c:v>8.3561643835616444</c:v>
                </c:pt>
                <c:pt idx="3">
                  <c:v>7.7479452054794518</c:v>
                </c:pt>
                <c:pt idx="4">
                  <c:v>8.7567567567567561</c:v>
                </c:pt>
                <c:pt idx="5">
                  <c:v>21.391752577319586</c:v>
                </c:pt>
                <c:pt idx="6">
                  <c:v>27.68</c:v>
                </c:pt>
                <c:pt idx="7">
                  <c:v>27.93</c:v>
                </c:pt>
                <c:pt idx="8">
                  <c:v>29.29</c:v>
                </c:pt>
                <c:pt idx="9">
                  <c:v>34.83</c:v>
                </c:pt>
                <c:pt idx="10">
                  <c:v>32.21</c:v>
                </c:pt>
                <c:pt idx="11">
                  <c:v>30.09</c:v>
                </c:pt>
              </c:numCache>
            </c:numRef>
          </c:val>
          <c:smooth val="0"/>
          <c:extLst>
            <c:ext xmlns:c16="http://schemas.microsoft.com/office/drawing/2014/chart" uri="{C3380CC4-5D6E-409C-BE32-E72D297353CC}">
              <c16:uniqueId val="{00000000-3DA0-4A5F-97F1-A0D6B87AB936}"/>
            </c:ext>
          </c:extLst>
        </c:ser>
        <c:ser>
          <c:idx val="1"/>
          <c:order val="1"/>
          <c:tx>
            <c:v>Resolution Time (d)</c:v>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Sheet1!$A$10:$A$21</c:f>
              <c:strCache>
                <c:ptCount val="12"/>
                <c:pt idx="0">
                  <c:v>2012</c:v>
                </c:pt>
                <c:pt idx="1">
                  <c:v>2013</c:v>
                </c:pt>
                <c:pt idx="2">
                  <c:v>2014</c:v>
                </c:pt>
                <c:pt idx="3">
                  <c:v>2015</c:v>
                </c:pt>
                <c:pt idx="4">
                  <c:v>2016 (1.0)</c:v>
                </c:pt>
                <c:pt idx="5">
                  <c:v>2016 (2.0)</c:v>
                </c:pt>
                <c:pt idx="6">
                  <c:v>2017</c:v>
                </c:pt>
                <c:pt idx="7">
                  <c:v>2018</c:v>
                </c:pt>
                <c:pt idx="8">
                  <c:v>2019</c:v>
                </c:pt>
                <c:pt idx="9">
                  <c:v>2020</c:v>
                </c:pt>
                <c:pt idx="10">
                  <c:v>2021</c:v>
                </c:pt>
                <c:pt idx="11">
                  <c:v>2022</c:v>
                </c:pt>
              </c:strCache>
            </c:strRef>
          </c:cat>
          <c:val>
            <c:numRef>
              <c:f>Sheet1!$D$10:$D$21</c:f>
              <c:numCache>
                <c:formatCode>0.00</c:formatCode>
                <c:ptCount val="12"/>
                <c:pt idx="0">
                  <c:v>1</c:v>
                </c:pt>
                <c:pt idx="1">
                  <c:v>1.06</c:v>
                </c:pt>
                <c:pt idx="2">
                  <c:v>1.27</c:v>
                </c:pt>
                <c:pt idx="3">
                  <c:v>4.3899999999999997</c:v>
                </c:pt>
                <c:pt idx="4">
                  <c:v>0.53</c:v>
                </c:pt>
                <c:pt idx="5">
                  <c:v>0.59</c:v>
                </c:pt>
                <c:pt idx="6">
                  <c:v>0.55000000000000004</c:v>
                </c:pt>
                <c:pt idx="7">
                  <c:v>0.24</c:v>
                </c:pt>
                <c:pt idx="8">
                  <c:v>0.23</c:v>
                </c:pt>
                <c:pt idx="9">
                  <c:v>0.18</c:v>
                </c:pt>
                <c:pt idx="10">
                  <c:v>0.31</c:v>
                </c:pt>
                <c:pt idx="11">
                  <c:v>0.36</c:v>
                </c:pt>
              </c:numCache>
            </c:numRef>
          </c:val>
          <c:smooth val="0"/>
          <c:extLst>
            <c:ext xmlns:c16="http://schemas.microsoft.com/office/drawing/2014/chart" uri="{C3380CC4-5D6E-409C-BE32-E72D297353CC}">
              <c16:uniqueId val="{00000001-3DA0-4A5F-97F1-A0D6B87AB936}"/>
            </c:ext>
          </c:extLst>
        </c:ser>
        <c:dLbls>
          <c:showLegendKey val="0"/>
          <c:showVal val="0"/>
          <c:showCatName val="0"/>
          <c:showSerName val="0"/>
          <c:showPercent val="0"/>
          <c:showBubbleSize val="0"/>
        </c:dLbls>
        <c:smooth val="0"/>
        <c:axId val="929173616"/>
        <c:axId val="929163824"/>
      </c:lineChart>
      <c:catAx>
        <c:axId val="929173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29163824"/>
        <c:crosses val="autoZero"/>
        <c:auto val="1"/>
        <c:lblAlgn val="ctr"/>
        <c:lblOffset val="100"/>
        <c:noMultiLvlLbl val="0"/>
      </c:catAx>
      <c:valAx>
        <c:axId val="929163824"/>
        <c:scaling>
          <c:orientation val="minMax"/>
          <c:max val="3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29173616"/>
        <c:crossesAt val="1"/>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dirty="0">
                <a:solidFill>
                  <a:schemeClr val="tx1"/>
                </a:solidFill>
              </a:rPr>
              <a:t>Total Tickets/Year</a:t>
            </a:r>
          </a:p>
        </c:rich>
      </c:tx>
      <c:layout>
        <c:manualLayout>
          <c:xMode val="edge"/>
          <c:yMode val="edge"/>
          <c:x val="0.11666948184451834"/>
          <c:y val="2.3154844528285375E-2"/>
        </c:manualLayout>
      </c:layout>
      <c:overlay val="1"/>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7.8798467139973113E-2"/>
          <c:y val="0.13460682952443231"/>
          <c:w val="0.88614264790855291"/>
          <c:h val="0.77577085576902038"/>
        </c:manualLayout>
      </c:layout>
      <c:barChart>
        <c:barDir val="col"/>
        <c:grouping val="stacked"/>
        <c:varyColors val="0"/>
        <c:ser>
          <c:idx val="0"/>
          <c:order val="0"/>
          <c:tx>
            <c:v>PeeringDB 1.0</c:v>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7-02EF-49B6-91C8-CF74E5B4719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4-B88B-4FD2-AFBA-397BE0BF1479}"/>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6-1D59-4FC0-A41E-64BA192A7DC6}"/>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1D59-4FC0-A41E-64BA192A7DC6}"/>
              </c:ext>
            </c:extLst>
          </c:dPt>
          <c:dPt>
            <c:idx val="9"/>
            <c:invertIfNegative val="0"/>
            <c:bubble3D val="0"/>
            <c:spPr>
              <a:solidFill>
                <a:schemeClr val="accent1">
                  <a:lumMod val="50000"/>
                </a:schemeClr>
              </a:solidFill>
              <a:ln>
                <a:noFill/>
              </a:ln>
              <a:effectLst/>
            </c:spPr>
            <c:extLst>
              <c:ext xmlns:c16="http://schemas.microsoft.com/office/drawing/2014/chart" uri="{C3380CC4-5D6E-409C-BE32-E72D297353CC}">
                <c16:uniqueId val="{00000012-70DC-475D-81E2-6B396455371B}"/>
              </c:ext>
            </c:extLst>
          </c:dPt>
          <c:dLbls>
            <c:dLbl>
              <c:idx val="4"/>
              <c:layout>
                <c:manualLayout>
                  <c:x val="-2.1911803094672041E-3"/>
                  <c:y val="-5.75908387037176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97-4C2B-B7CA-8C28B1D2680A}"/>
                </c:ext>
              </c:extLst>
            </c:dLbl>
            <c:dLbl>
              <c:idx val="5"/>
              <c:layout>
                <c:manualLayout>
                  <c:x val="0"/>
                  <c:y val="-0.357257068608837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EF-49B6-91C8-CF74E5B47199}"/>
                </c:ext>
              </c:extLst>
            </c:dLbl>
            <c:dLbl>
              <c:idx val="6"/>
              <c:layout>
                <c:manualLayout>
                  <c:x val="-2.1912665764085219E-3"/>
                  <c:y val="-0.35853863759568844"/>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5.8898926718476283E-2"/>
                      <c:h val="4.5537860905627892E-2"/>
                    </c:manualLayout>
                  </c15:layout>
                </c:ext>
                <c:ext xmlns:c16="http://schemas.microsoft.com/office/drawing/2014/chart" uri="{C3380CC4-5D6E-409C-BE32-E72D297353CC}">
                  <c16:uniqueId val="{00000004-B88B-4FD2-AFBA-397BE0BF1479}"/>
                </c:ext>
              </c:extLst>
            </c:dLbl>
            <c:dLbl>
              <c:idx val="7"/>
              <c:layout>
                <c:manualLayout>
                  <c:x val="-4.3823606189342477E-3"/>
                  <c:y val="-0.367928960207700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59-4FC0-A41E-64BA192A7DC6}"/>
                </c:ext>
              </c:extLst>
            </c:dLbl>
            <c:dLbl>
              <c:idx val="8"/>
              <c:layout>
                <c:manualLayout>
                  <c:x val="6.5735409284013715E-3"/>
                  <c:y val="-0.38731612865585213"/>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7.0336887933894685E-2"/>
                      <c:h val="4.9397001660342131E-2"/>
                    </c:manualLayout>
                  </c15:layout>
                </c:ext>
                <c:ext xmlns:c16="http://schemas.microsoft.com/office/drawing/2014/chart" uri="{C3380CC4-5D6E-409C-BE32-E72D297353CC}">
                  <c16:uniqueId val="{00000007-1D59-4FC0-A41E-64BA192A7DC6}"/>
                </c:ext>
              </c:extLst>
            </c:dLbl>
            <c:dLbl>
              <c:idx val="9"/>
              <c:layout>
                <c:manualLayout>
                  <c:x val="-4.3823606189342477E-3"/>
                  <c:y val="-0.381490649332338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DC-475D-81E2-6B396455371B}"/>
                </c:ext>
              </c:extLst>
            </c:dLbl>
            <c:dLbl>
              <c:idx val="10"/>
              <c:layout>
                <c:manualLayout>
                  <c:x val="-2.1911803094671238E-3"/>
                  <c:y val="-7.49478560194088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FD-4793-9273-F303366F271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Sheet1!$A$21:$A$31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Sheet1!$B$21:$B$31</c:f>
              <c:numCache>
                <c:formatCode>0</c:formatCode>
                <c:ptCount val="11"/>
                <c:pt idx="0">
                  <c:v>1389</c:v>
                </c:pt>
                <c:pt idx="1">
                  <c:v>2284</c:v>
                </c:pt>
                <c:pt idx="2">
                  <c:v>3050</c:v>
                </c:pt>
                <c:pt idx="3">
                  <c:v>2828</c:v>
                </c:pt>
                <c:pt idx="4">
                  <c:v>648</c:v>
                </c:pt>
                <c:pt idx="5">
                  <c:v>9966</c:v>
                </c:pt>
                <c:pt idx="6" formatCode="General">
                  <c:v>9915</c:v>
                </c:pt>
                <c:pt idx="7">
                  <c:v>10543</c:v>
                </c:pt>
                <c:pt idx="8">
                  <c:v>12503</c:v>
                </c:pt>
                <c:pt idx="9">
                  <c:v>11594</c:v>
                </c:pt>
                <c:pt idx="10">
                  <c:v>8876</c:v>
                </c:pt>
              </c:numCache>
            </c:numRef>
          </c:val>
          <c:extLst>
            <c:ext xmlns:c16="http://schemas.microsoft.com/office/drawing/2014/chart" uri="{C3380CC4-5D6E-409C-BE32-E72D297353CC}">
              <c16:uniqueId val="{00000002-5597-4C2B-B7CA-8C28B1D2680A}"/>
            </c:ext>
          </c:extLst>
        </c:ser>
        <c:ser>
          <c:idx val="1"/>
          <c:order val="1"/>
          <c:tx>
            <c:v>PeeringDB 2.0</c:v>
          </c:tx>
          <c:spPr>
            <a:solidFill>
              <a:schemeClr val="accent2"/>
            </a:solidFill>
            <a:ln>
              <a:noFill/>
            </a:ln>
            <a:effectLst/>
          </c:spPr>
          <c:invertIfNegative val="0"/>
          <c:dPt>
            <c:idx val="5"/>
            <c:invertIfNegative val="0"/>
            <c:bubble3D val="0"/>
            <c:spPr>
              <a:solidFill>
                <a:schemeClr val="accent2">
                  <a:lumMod val="40000"/>
                  <a:lumOff val="60000"/>
                </a:schemeClr>
              </a:solidFill>
              <a:ln>
                <a:noFill/>
                <a:prstDash val="dash"/>
              </a:ln>
              <a:effectLst/>
            </c:spPr>
            <c:extLst>
              <c:ext xmlns:c16="http://schemas.microsoft.com/office/drawing/2014/chart" uri="{C3380CC4-5D6E-409C-BE32-E72D297353CC}">
                <c16:uniqueId val="{00000004-5597-4C2B-B7CA-8C28B1D2680A}"/>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02EF-49B6-91C8-CF74E5B47199}"/>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C-F606-4564-A55D-30AE739444A6}"/>
              </c:ext>
            </c:extLst>
          </c:dPt>
          <c:dLbls>
            <c:dLbl>
              <c:idx val="4"/>
              <c:layout>
                <c:manualLayout>
                  <c:x val="0"/>
                  <c:y val="-8.79552874482511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59-4FC0-A41E-64BA192A7DC6}"/>
                </c:ext>
              </c:extLst>
            </c:dLbl>
            <c:dLbl>
              <c:idx val="8"/>
              <c:layout>
                <c:manualLayout>
                  <c:x val="2.1911803094671238E-3"/>
                  <c:y val="-0.141723753588697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FD-4793-9273-F303366F271F}"/>
                </c:ext>
              </c:extLst>
            </c:dLbl>
            <c:dLbl>
              <c:idx val="10"/>
              <c:layout>
                <c:manualLayout>
                  <c:x val="2.1911803094671238E-3"/>
                  <c:y val="-0.100682855205038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1FD-4793-9273-F303366F271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Sheet1!$A$21:$A$31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Sheet1!$C$21:$C$31</c:f>
              <c:numCache>
                <c:formatCode>General</c:formatCode>
                <c:ptCount val="11"/>
                <c:pt idx="4" formatCode="0">
                  <c:v>6225</c:v>
                </c:pt>
                <c:pt idx="10" formatCode="0">
                  <c:v>1996</c:v>
                </c:pt>
              </c:numCache>
            </c:numRef>
          </c:val>
          <c:extLst>
            <c:ext xmlns:c16="http://schemas.microsoft.com/office/drawing/2014/chart" uri="{C3380CC4-5D6E-409C-BE32-E72D297353CC}">
              <c16:uniqueId val="{00000005-5597-4C2B-B7CA-8C28B1D2680A}"/>
            </c:ext>
          </c:extLst>
        </c:ser>
        <c:dLbls>
          <c:dLblPos val="inEnd"/>
          <c:showLegendKey val="0"/>
          <c:showVal val="1"/>
          <c:showCatName val="0"/>
          <c:showSerName val="0"/>
          <c:showPercent val="0"/>
          <c:showBubbleSize val="0"/>
        </c:dLbls>
        <c:gapWidth val="80"/>
        <c:overlap val="100"/>
        <c:axId val="929159472"/>
        <c:axId val="929160560"/>
      </c:barChart>
      <c:lineChart>
        <c:grouping val="standard"/>
        <c:varyColors val="0"/>
        <c:ser>
          <c:idx val="2"/>
          <c:order val="2"/>
          <c:spPr>
            <a:ln w="28575" cap="rnd">
              <a:solidFill>
                <a:schemeClr val="accent3"/>
              </a:solidFill>
              <a:round/>
            </a:ln>
            <a:effectLst>
              <a:outerShdw blurRad="50800" dist="50800" dir="5400000" algn="ctr" rotWithShape="0">
                <a:srgbClr val="000000">
                  <a:alpha val="0"/>
                </a:srgbClr>
              </a:outerShdw>
            </a:effectLst>
          </c:spPr>
          <c:marker>
            <c:symbol val="none"/>
          </c:marker>
          <c:dPt>
            <c:idx val="5"/>
            <c:marker>
              <c:symbol val="none"/>
            </c:marker>
            <c:bubble3D val="0"/>
            <c:spPr>
              <a:ln w="28575" cap="rnd">
                <a:noFill/>
                <a:round/>
              </a:ln>
              <a:effectLst>
                <a:outerShdw blurRad="50800" dist="50800" dir="5400000" algn="ctr" rotWithShape="0">
                  <a:schemeClr val="accent1">
                    <a:alpha val="0"/>
                  </a:schemeClr>
                </a:outerShdw>
              </a:effectLst>
            </c:spPr>
            <c:extLst>
              <c:ext xmlns:c16="http://schemas.microsoft.com/office/drawing/2014/chart" uri="{C3380CC4-5D6E-409C-BE32-E72D297353CC}">
                <c16:uniqueId val="{00000014-01FD-4793-9273-F303366F271F}"/>
              </c:ext>
            </c:extLst>
          </c:dPt>
          <c:dLbls>
            <c:dLbl>
              <c:idx val="8"/>
              <c:layout>
                <c:manualLayout>
                  <c:x val="-4.382360618934248E-2"/>
                  <c:y val="-6.5605392830141926E-2"/>
                </c:manualLayout>
              </c:layout>
              <c:tx>
                <c:rich>
                  <a:bodyPr/>
                  <a:lstStyle/>
                  <a:p>
                    <a:fld id="{F003FECD-8633-4821-9A40-849B9C5C1558}" type="VALUE">
                      <a:rPr lang="en-US" smtClean="0"/>
                      <a:pPr/>
                      <a:t>[WERT]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1FD-4793-9273-F303366F271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Sheet1!$A$21:$A$31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Sheet1!$D$21:$D$31</c:f>
              <c:numCache>
                <c:formatCode>General</c:formatCode>
                <c:ptCount val="11"/>
                <c:pt idx="4" formatCode="0">
                  <c:v>6873</c:v>
                </c:pt>
                <c:pt idx="10">
                  <c:v>10872</c:v>
                </c:pt>
              </c:numCache>
            </c:numRef>
          </c:val>
          <c:smooth val="0"/>
          <c:extLst>
            <c:ext xmlns:c16="http://schemas.microsoft.com/office/drawing/2014/chart" uri="{C3380CC4-5D6E-409C-BE32-E72D297353CC}">
              <c16:uniqueId val="{00000008-5597-4C2B-B7CA-8C28B1D2680A}"/>
            </c:ext>
          </c:extLst>
        </c:ser>
        <c:dLbls>
          <c:showLegendKey val="0"/>
          <c:showVal val="0"/>
          <c:showCatName val="0"/>
          <c:showSerName val="0"/>
          <c:showPercent val="0"/>
          <c:showBubbleSize val="0"/>
        </c:dLbls>
        <c:marker val="1"/>
        <c:smooth val="0"/>
        <c:axId val="929159472"/>
        <c:axId val="929160560"/>
      </c:lineChart>
      <c:catAx>
        <c:axId val="929159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29160560"/>
        <c:crosses val="autoZero"/>
        <c:auto val="1"/>
        <c:lblAlgn val="ctr"/>
        <c:lblOffset val="100"/>
        <c:noMultiLvlLbl val="0"/>
      </c:catAx>
      <c:valAx>
        <c:axId val="929160560"/>
        <c:scaling>
          <c:orientation val="minMax"/>
          <c:max val="14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29159472"/>
        <c:crosses val="autoZero"/>
        <c:crossBetween val="between"/>
        <c:majorUnit val="1000"/>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have live stats on the front page of PeeringDB</a:t>
            </a:r>
            <a:endParaRPr/>
          </a:p>
          <a:p>
            <a:pPr marL="0" lvl="0" indent="0" algn="l" rtl="0">
              <a:spcBef>
                <a:spcPts val="0"/>
              </a:spcBef>
              <a:spcAft>
                <a:spcPts val="0"/>
              </a:spcAft>
              <a:buNone/>
            </a:pPr>
            <a:endParaRPr/>
          </a:p>
          <a:p>
            <a:pPr marL="0" lvl="0" indent="0" algn="l" rtl="0">
              <a:spcBef>
                <a:spcPts val="0"/>
              </a:spcBef>
              <a:spcAft>
                <a:spcPts val="0"/>
              </a:spcAft>
              <a:buNone/>
            </a:pPr>
            <a:r>
              <a:rPr lang="en-US"/>
              <a:t>These are a few weeks out of date but it’s worth noting that we now have over 1,000 IXPs and are approaching 50k connections to IXPs</a:t>
            </a:r>
            <a:endParaRPr/>
          </a:p>
        </p:txBody>
      </p:sp>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DE" dirty="0"/>
              <a:t>The increase in tickets from 1.0 to 2.0 are</a:t>
            </a:r>
            <a:r>
              <a:rPr lang="de-DE" baseline="0" dirty="0"/>
              <a:t> primarily due to new registrations.</a:t>
            </a:r>
            <a:endParaRPr lang="de-DE" dirty="0"/>
          </a:p>
        </p:txBody>
      </p:sp>
      <p:sp>
        <p:nvSpPr>
          <p:cNvPr id="4" name="Slide Number Placeholder 3"/>
          <p:cNvSpPr>
            <a:spLocks noGrp="1"/>
          </p:cNvSpPr>
          <p:nvPr>
            <p:ph type="sldNum" sz="quarter" idx="10"/>
          </p:nvPr>
        </p:nvSpPr>
        <p:spPr/>
        <p:txBody>
          <a:bodyPr/>
          <a:lstStyle/>
          <a:p>
            <a:fld id="{70743580-BD9A-7E4D-9B95-C3F65FCA005D}" type="slidenum">
              <a:rPr lang="en-US" smtClean="0"/>
              <a:pPr/>
              <a:t>5</a:t>
            </a:fld>
            <a:endParaRPr lang="en-US"/>
          </a:p>
        </p:txBody>
      </p:sp>
    </p:spTree>
    <p:extLst>
      <p:ext uri="{BB962C8B-B14F-4D97-AF65-F5344CB8AC3E}">
        <p14:creationId xmlns:p14="http://schemas.microsoft.com/office/powerpoint/2010/main" val="277501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focus our development on areas that will have the most impact for users but some users need their own changes</a:t>
            </a:r>
            <a:endParaRPr/>
          </a:p>
          <a:p>
            <a:pPr marL="0" lvl="0" indent="0" algn="l" rtl="0">
              <a:spcBef>
                <a:spcPts val="0"/>
              </a:spcBef>
              <a:spcAft>
                <a:spcPts val="0"/>
              </a:spcAft>
              <a:buNone/>
            </a:pPr>
            <a:endParaRPr/>
          </a:p>
          <a:p>
            <a:pPr marL="0" lvl="0" indent="0" algn="l" rtl="0">
              <a:spcBef>
                <a:spcPts val="0"/>
              </a:spcBef>
              <a:spcAft>
                <a:spcPts val="0"/>
              </a:spcAft>
              <a:buNone/>
            </a:pPr>
            <a:r>
              <a:rPr lang="en-US"/>
              <a:t>They can develop for PeeringDB and coordinate with us to get their code included. We have had contributions from Amazon, Google, and several individuals. We have a guide on how to contribute in our HOWTO documentation archive and welcome contributions from IXPs</a:t>
            </a:r>
            <a:endParaRPr/>
          </a:p>
          <a:p>
            <a:pPr marL="0" lvl="0" indent="0" algn="l" rtl="0">
              <a:spcBef>
                <a:spcPts val="0"/>
              </a:spcBef>
              <a:spcAft>
                <a:spcPts val="0"/>
              </a:spcAft>
              <a:buNone/>
            </a:pPr>
            <a:endParaRPr/>
          </a:p>
          <a:p>
            <a:pPr marL="0" lvl="0" indent="0" algn="l" rtl="0">
              <a:spcBef>
                <a:spcPts val="0"/>
              </a:spcBef>
              <a:spcAft>
                <a:spcPts val="0"/>
              </a:spcAft>
              <a:buNone/>
            </a:pPr>
            <a:r>
              <a:rPr lang="en-US"/>
              <a:t>Note that the HOWTO series was inspired by the survey responses</a:t>
            </a: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tools our support team use to help users has been a recent focus</a:t>
            </a:r>
            <a:endParaRPr/>
          </a:p>
          <a:p>
            <a:pPr marL="0" lvl="0" indent="0" algn="l" rtl="0">
              <a:spcBef>
                <a:spcPts val="0"/>
              </a:spcBef>
              <a:spcAft>
                <a:spcPts val="0"/>
              </a:spcAft>
              <a:buNone/>
            </a:pPr>
            <a:endParaRPr/>
          </a:p>
          <a:p>
            <a:pPr marL="0" lvl="0" indent="0" algn="l" rtl="0">
              <a:spcBef>
                <a:spcPts val="0"/>
              </a:spcBef>
              <a:spcAft>
                <a:spcPts val="0"/>
              </a:spcAft>
              <a:buNone/>
            </a:pPr>
            <a:r>
              <a:rPr lang="en-US"/>
              <a:t>Improvements that are very important to IXPs include better IX-F Export handling and a small icon that shows when a network peers with the RS</a:t>
            </a:r>
            <a:br>
              <a:rPr lang="en-US"/>
            </a:br>
            <a:endParaRPr/>
          </a:p>
          <a:p>
            <a:pPr marL="0" lvl="0" indent="0" algn="l" rtl="0">
              <a:spcBef>
                <a:spcPts val="0"/>
              </a:spcBef>
              <a:spcAft>
                <a:spcPts val="0"/>
              </a:spcAft>
              <a:buNone/>
            </a:pPr>
            <a:r>
              <a:rPr lang="en-US"/>
              <a:t>2.40.0 includes a series of organizational policy features that might be important for IXP, networks and facilities</a:t>
            </a: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annual survey is now open. Please take the survey and tell us what you value and what you want.</a:t>
            </a:r>
            <a:endParaRPr/>
          </a:p>
          <a:p>
            <a:pPr marL="0" lvl="0" indent="0" algn="l" rtl="0">
              <a:spcBef>
                <a:spcPts val="0"/>
              </a:spcBef>
              <a:spcAft>
                <a:spcPts val="0"/>
              </a:spcAft>
              <a:buNone/>
            </a:pPr>
            <a:endParaRPr/>
          </a:p>
          <a:p>
            <a:pPr marL="0" lvl="0" indent="0" algn="l" rtl="0">
              <a:spcBef>
                <a:spcPts val="0"/>
              </a:spcBef>
              <a:spcAft>
                <a:spcPts val="0"/>
              </a:spcAft>
              <a:buNone/>
            </a:pPr>
            <a:r>
              <a:rPr lang="en-US"/>
              <a:t>And please ask colleagues who also use PeeringDB to take the survey. WE had about 250 responses last year but want to get the most responses we can, so we understand what users want and need</a:t>
            </a: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Logo height proportions: 100%, 85%, 65%, 40%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2"/>
        <p:cNvGrpSpPr/>
        <p:nvPr/>
      </p:nvGrpSpPr>
      <p:grpSpPr>
        <a:xfrm>
          <a:off x="0" y="0"/>
          <a:ext cx="0" cy="0"/>
          <a:chOff x="0" y="0"/>
          <a:chExt cx="0" cy="0"/>
        </a:xfrm>
      </p:grpSpPr>
      <p:pic>
        <p:nvPicPr>
          <p:cNvPr id="13" name="Google Shape;13;p14" descr="Google Shape;16;p5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14"/>
          <p:cNvSpPr txBox="1">
            <a:spLocks noGrp="1"/>
          </p:cNvSpPr>
          <p:nvPr>
            <p:ph type="title"/>
          </p:nvPr>
        </p:nvSpPr>
        <p:spPr>
          <a:xfrm>
            <a:off x="1524000" y="1677193"/>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203E"/>
              </a:buClr>
              <a:buSzPts val="6000"/>
              <a:buFont typeface="Lato Black"/>
              <a:buNone/>
              <a:defRPr sz="6000">
                <a:solidFill>
                  <a:srgbClr val="00203E"/>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5" name="Google Shape;15;p14"/>
          <p:cNvSpPr txBox="1">
            <a:spLocks noGrp="1"/>
          </p:cNvSpPr>
          <p:nvPr>
            <p:ph type="body" idx="1"/>
          </p:nvPr>
        </p:nvSpPr>
        <p:spPr>
          <a:xfrm>
            <a:off x="1524000" y="4156869"/>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203E"/>
              </a:buClr>
              <a:buSzPts val="2400"/>
              <a:buFont typeface="Lato"/>
              <a:buNone/>
              <a:defRPr sz="2400"/>
            </a:lvl1pPr>
            <a:lvl2pPr marL="914400" lvl="1" indent="-228600" algn="ctr">
              <a:lnSpc>
                <a:spcPct val="90000"/>
              </a:lnSpc>
              <a:spcBef>
                <a:spcPts val="1000"/>
              </a:spcBef>
              <a:spcAft>
                <a:spcPts val="0"/>
              </a:spcAft>
              <a:buClr>
                <a:srgbClr val="00203E"/>
              </a:buClr>
              <a:buSzPts val="2400"/>
              <a:buFont typeface="Lato"/>
              <a:buNone/>
              <a:defRPr sz="2400"/>
            </a:lvl2pPr>
            <a:lvl3pPr marL="1371600" lvl="2" indent="-228600" algn="ctr">
              <a:lnSpc>
                <a:spcPct val="90000"/>
              </a:lnSpc>
              <a:spcBef>
                <a:spcPts val="1000"/>
              </a:spcBef>
              <a:spcAft>
                <a:spcPts val="0"/>
              </a:spcAft>
              <a:buClr>
                <a:srgbClr val="00203E"/>
              </a:buClr>
              <a:buSzPts val="2400"/>
              <a:buFont typeface="Lato"/>
              <a:buNone/>
              <a:defRPr sz="2400"/>
            </a:lvl3pPr>
            <a:lvl4pPr marL="1828800" lvl="3" indent="-228600" algn="ctr">
              <a:lnSpc>
                <a:spcPct val="90000"/>
              </a:lnSpc>
              <a:spcBef>
                <a:spcPts val="1000"/>
              </a:spcBef>
              <a:spcAft>
                <a:spcPts val="0"/>
              </a:spcAft>
              <a:buClr>
                <a:srgbClr val="00203E"/>
              </a:buClr>
              <a:buSzPts val="2400"/>
              <a:buFont typeface="Lato"/>
              <a:buNone/>
              <a:defRPr sz="2400"/>
            </a:lvl4pPr>
            <a:lvl5pPr marL="2286000" lvl="4" indent="-228600" algn="ctr">
              <a:lnSpc>
                <a:spcPct val="90000"/>
              </a:lnSpc>
              <a:spcBef>
                <a:spcPts val="1000"/>
              </a:spcBef>
              <a:spcAft>
                <a:spcPts val="0"/>
              </a:spcAft>
              <a:buClr>
                <a:srgbClr val="00203E"/>
              </a:buClr>
              <a:buSzPts val="2400"/>
              <a:buFont typeface="Lato"/>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pic>
        <p:nvPicPr>
          <p:cNvPr id="16" name="Google Shape;16;p14" descr="Google Shape;21;p58"/>
          <p:cNvPicPr preferRelativeResize="0"/>
          <p:nvPr/>
        </p:nvPicPr>
        <p:blipFill rotWithShape="1">
          <a:blip r:embed="rId3">
            <a:alphaModFix/>
          </a:blip>
          <a:srcRect/>
          <a:stretch/>
        </p:blipFill>
        <p:spPr>
          <a:xfrm>
            <a:off x="4901269" y="1677193"/>
            <a:ext cx="2389463" cy="1346789"/>
          </a:xfrm>
          <a:prstGeom prst="rect">
            <a:avLst/>
          </a:prstGeom>
          <a:noFill/>
          <a:ln>
            <a:noFill/>
          </a:ln>
        </p:spPr>
      </p:pic>
      <p:sp>
        <p:nvSpPr>
          <p:cNvPr id="17" name="Google Shape;17;p14"/>
          <p:cNvSpPr txBox="1">
            <a:spLocks noGrp="1"/>
          </p:cNvSpPr>
          <p:nvPr>
            <p:ph type="sldNum" idx="12"/>
          </p:nvPr>
        </p:nvSpPr>
        <p:spPr>
          <a:xfrm>
            <a:off x="5892800" y="6172200"/>
            <a:ext cx="2844800" cy="3683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A90"/>
              </a:buClr>
              <a:buSzPts val="1200"/>
              <a:buFont typeface="Lato"/>
              <a:buNone/>
              <a:defRPr>
                <a:solidFill>
                  <a:srgbClr val="888A90"/>
                </a:solidFill>
              </a:defRPr>
            </a:lvl1pPr>
            <a:lvl2pPr marL="0" marR="0" lvl="1" indent="0" algn="r">
              <a:lnSpc>
                <a:spcPct val="100000"/>
              </a:lnSpc>
              <a:spcBef>
                <a:spcPts val="0"/>
              </a:spcBef>
              <a:spcAft>
                <a:spcPts val="0"/>
              </a:spcAft>
              <a:buClr>
                <a:srgbClr val="888A90"/>
              </a:buClr>
              <a:buSzPts val="1200"/>
              <a:buFont typeface="Lato"/>
              <a:buNone/>
              <a:defRPr>
                <a:solidFill>
                  <a:srgbClr val="888A90"/>
                </a:solidFill>
              </a:defRPr>
            </a:lvl2pPr>
            <a:lvl3pPr marL="0" marR="0" lvl="2" indent="0" algn="r">
              <a:lnSpc>
                <a:spcPct val="100000"/>
              </a:lnSpc>
              <a:spcBef>
                <a:spcPts val="0"/>
              </a:spcBef>
              <a:spcAft>
                <a:spcPts val="0"/>
              </a:spcAft>
              <a:buClr>
                <a:srgbClr val="888A90"/>
              </a:buClr>
              <a:buSzPts val="1200"/>
              <a:buFont typeface="Lato"/>
              <a:buNone/>
              <a:defRPr>
                <a:solidFill>
                  <a:srgbClr val="888A90"/>
                </a:solidFill>
              </a:defRPr>
            </a:lvl3pPr>
            <a:lvl4pPr marL="0" marR="0" lvl="3" indent="0" algn="r">
              <a:lnSpc>
                <a:spcPct val="100000"/>
              </a:lnSpc>
              <a:spcBef>
                <a:spcPts val="0"/>
              </a:spcBef>
              <a:spcAft>
                <a:spcPts val="0"/>
              </a:spcAft>
              <a:buClr>
                <a:srgbClr val="888A90"/>
              </a:buClr>
              <a:buSzPts val="1200"/>
              <a:buFont typeface="Lato"/>
              <a:buNone/>
              <a:defRPr>
                <a:solidFill>
                  <a:srgbClr val="888A90"/>
                </a:solidFill>
              </a:defRPr>
            </a:lvl4pPr>
            <a:lvl5pPr marL="0" marR="0" lvl="4" indent="0" algn="r">
              <a:lnSpc>
                <a:spcPct val="100000"/>
              </a:lnSpc>
              <a:spcBef>
                <a:spcPts val="0"/>
              </a:spcBef>
              <a:spcAft>
                <a:spcPts val="0"/>
              </a:spcAft>
              <a:buClr>
                <a:srgbClr val="888A90"/>
              </a:buClr>
              <a:buSzPts val="1200"/>
              <a:buFont typeface="Lato"/>
              <a:buNone/>
              <a:defRPr>
                <a:solidFill>
                  <a:srgbClr val="888A90"/>
                </a:solidFill>
              </a:defRPr>
            </a:lvl5pPr>
            <a:lvl6pPr marL="0" marR="0" lvl="5" indent="0" algn="r">
              <a:lnSpc>
                <a:spcPct val="100000"/>
              </a:lnSpc>
              <a:spcBef>
                <a:spcPts val="0"/>
              </a:spcBef>
              <a:spcAft>
                <a:spcPts val="0"/>
              </a:spcAft>
              <a:buClr>
                <a:srgbClr val="888A90"/>
              </a:buClr>
              <a:buSzPts val="1200"/>
              <a:buFont typeface="Lato"/>
              <a:buNone/>
              <a:defRPr>
                <a:solidFill>
                  <a:srgbClr val="888A90"/>
                </a:solidFill>
              </a:defRPr>
            </a:lvl6pPr>
            <a:lvl7pPr marL="0" marR="0" lvl="6" indent="0" algn="r">
              <a:lnSpc>
                <a:spcPct val="100000"/>
              </a:lnSpc>
              <a:spcBef>
                <a:spcPts val="0"/>
              </a:spcBef>
              <a:spcAft>
                <a:spcPts val="0"/>
              </a:spcAft>
              <a:buClr>
                <a:srgbClr val="888A90"/>
              </a:buClr>
              <a:buSzPts val="1200"/>
              <a:buFont typeface="Lato"/>
              <a:buNone/>
              <a:defRPr>
                <a:solidFill>
                  <a:srgbClr val="888A90"/>
                </a:solidFill>
              </a:defRPr>
            </a:lvl7pPr>
            <a:lvl8pPr marL="0" marR="0" lvl="7" indent="0" algn="r">
              <a:lnSpc>
                <a:spcPct val="100000"/>
              </a:lnSpc>
              <a:spcBef>
                <a:spcPts val="0"/>
              </a:spcBef>
              <a:spcAft>
                <a:spcPts val="0"/>
              </a:spcAft>
              <a:buClr>
                <a:srgbClr val="888A90"/>
              </a:buClr>
              <a:buSzPts val="1200"/>
              <a:buFont typeface="Lato"/>
              <a:buNone/>
              <a:defRPr>
                <a:solidFill>
                  <a:srgbClr val="888A90"/>
                </a:solidFill>
              </a:defRPr>
            </a:lvl8pPr>
            <a:lvl9pPr marL="0" marR="0" lvl="8" indent="0" algn="r">
              <a:lnSpc>
                <a:spcPct val="100000"/>
              </a:lnSpc>
              <a:spcBef>
                <a:spcPts val="0"/>
              </a:spcBef>
              <a:spcAft>
                <a:spcPts val="0"/>
              </a:spcAft>
              <a:buClr>
                <a:srgbClr val="888A90"/>
              </a:buClr>
              <a:buSzPts val="1200"/>
              <a:buFont typeface="Lato"/>
              <a:buNone/>
              <a:defRPr>
                <a:solidFill>
                  <a:srgbClr val="888A90"/>
                </a:solidFill>
              </a:defRPr>
            </a:lvl9pPr>
          </a:lstStyle>
          <a:p>
            <a:pPr marL="0" lvl="0" indent="0" algn="r" rtl="0">
              <a:spcBef>
                <a:spcPts val="0"/>
              </a:spcBef>
              <a:spcAft>
                <a:spcPts val="0"/>
              </a:spcAft>
              <a:buNone/>
            </a:pPr>
            <a:fld id="{00000000-1234-1234-1234-123412341234}" type="slidenum">
              <a:rPr lang="en-US"/>
              <a:t>‹Nr.›</a:t>
            </a:fld>
            <a:endParaRPr>
              <a:solidFill>
                <a:schemeClr val="accent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311A4-D713-4B19-905E-3241BB8D0349}"/>
              </a:ext>
            </a:extLst>
          </p:cNvPr>
          <p:cNvSpPr/>
          <p:nvPr userDrawn="1"/>
        </p:nvSpPr>
        <p:spPr>
          <a:xfrm>
            <a:off x="0" y="0"/>
            <a:ext cx="12192000" cy="11887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EA1496-A1D3-4145-BE68-D01212352C4F}"/>
              </a:ext>
            </a:extLst>
          </p:cNvPr>
          <p:cNvSpPr>
            <a:spLocks noGrp="1"/>
          </p:cNvSpPr>
          <p:nvPr>
            <p:ph type="title"/>
          </p:nvPr>
        </p:nvSpPr>
        <p:spPr>
          <a:xfrm>
            <a:off x="162911" y="91440"/>
            <a:ext cx="11866179" cy="1005840"/>
          </a:xfrm>
        </p:spPr>
        <p:txBody>
          <a:bodyPr>
            <a:normAutofit/>
          </a:bodyPr>
          <a:lstStyle>
            <a:lvl1pPr>
              <a:defRPr sz="4400">
                <a:solidFill>
                  <a:schemeClr val="bg2"/>
                </a:solidFill>
              </a:defRPr>
            </a:lvl1pPr>
          </a:lstStyle>
          <a:p>
            <a:r>
              <a:rPr lang="de-DE"/>
              <a:t>Mastertitelformat bearbeiten</a:t>
            </a:r>
            <a:endParaRPr lang="en-US" dirty="0"/>
          </a:p>
        </p:txBody>
      </p:sp>
      <p:sp>
        <p:nvSpPr>
          <p:cNvPr id="8" name="Date Placeholder 3">
            <a:extLst>
              <a:ext uri="{FF2B5EF4-FFF2-40B4-BE49-F238E27FC236}">
                <a16:creationId xmlns:a16="http://schemas.microsoft.com/office/drawing/2014/main" id="{9127EC74-6BC1-4BB9-B93B-4AF06A429880}"/>
              </a:ext>
            </a:extLst>
          </p:cNvPr>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sp>
        <p:nvSpPr>
          <p:cNvPr id="9" name="Footer Placeholder 4">
            <a:extLst>
              <a:ext uri="{FF2B5EF4-FFF2-40B4-BE49-F238E27FC236}">
                <a16:creationId xmlns:a16="http://schemas.microsoft.com/office/drawing/2014/main" id="{30AFB73D-F418-4FFE-8CE1-7DBA55F0D9AD}"/>
              </a:ext>
            </a:extLst>
          </p:cNvPr>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endParaRPr lang="en-US" dirty="0"/>
          </a:p>
        </p:txBody>
      </p:sp>
      <p:sp>
        <p:nvSpPr>
          <p:cNvPr id="10" name="Slide Number Placeholder 5">
            <a:extLst>
              <a:ext uri="{FF2B5EF4-FFF2-40B4-BE49-F238E27FC236}">
                <a16:creationId xmlns:a16="http://schemas.microsoft.com/office/drawing/2014/main" id="{DC32F0F3-834C-4B2A-BBC2-161AE7D8416C}"/>
              </a:ext>
            </a:extLst>
          </p:cNvPr>
          <p:cNvSpPr>
            <a:spLocks noGrp="1"/>
          </p:cNvSpPr>
          <p:nvPr>
            <p:ph type="sldNum" sz="quarter" idx="12"/>
          </p:nvPr>
        </p:nvSpPr>
        <p:spPr>
          <a:xfrm>
            <a:off x="9280634" y="6356350"/>
            <a:ext cx="2743200" cy="365125"/>
          </a:xfrm>
        </p:spPr>
        <p:txBody>
          <a:bodyPr/>
          <a:lstStyle>
            <a:lvl1pPr>
              <a:defRPr>
                <a:solidFill>
                  <a:schemeClr val="accent3"/>
                </a:solidFill>
              </a:defRPr>
            </a:lvl1pPr>
          </a:lstStyle>
          <a:p>
            <a:fld id="{262CB1E8-EC63-49BB-A3D2-FEC67037859C}" type="slidenum">
              <a:rPr lang="en-US" smtClean="0"/>
              <a:pPr/>
              <a:t>‹Nr.›</a:t>
            </a:fld>
            <a:endParaRPr lang="en-US" dirty="0"/>
          </a:p>
        </p:txBody>
      </p:sp>
      <p:cxnSp>
        <p:nvCxnSpPr>
          <p:cNvPr id="11" name="Straight Connector 10">
            <a:extLst>
              <a:ext uri="{FF2B5EF4-FFF2-40B4-BE49-F238E27FC236}">
                <a16:creationId xmlns:a16="http://schemas.microsoft.com/office/drawing/2014/main" id="{1BF0C75F-F327-409C-908D-8CF252F86260}"/>
              </a:ext>
            </a:extLst>
          </p:cNvPr>
          <p:cNvCxnSpPr/>
          <p:nvPr userDrawn="1"/>
        </p:nvCxnSpPr>
        <p:spPr>
          <a:xfrm>
            <a:off x="0" y="6222019"/>
            <a:ext cx="1219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5C1EEF5-1647-4DCB-9C0B-1422F6B36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78" y="6352443"/>
            <a:ext cx="1583094" cy="369032"/>
          </a:xfrm>
          <a:prstGeom prst="rect">
            <a:avLst/>
          </a:prstGeom>
        </p:spPr>
      </p:pic>
    </p:spTree>
    <p:extLst>
      <p:ext uri="{BB962C8B-B14F-4D97-AF65-F5344CB8AC3E}">
        <p14:creationId xmlns:p14="http://schemas.microsoft.com/office/powerpoint/2010/main" val="426500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311A4-D713-4B19-905E-3241BB8D0349}"/>
              </a:ext>
            </a:extLst>
          </p:cNvPr>
          <p:cNvSpPr/>
          <p:nvPr userDrawn="1"/>
        </p:nvSpPr>
        <p:spPr>
          <a:xfrm>
            <a:off x="0" y="0"/>
            <a:ext cx="12192000" cy="11887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EA1496-A1D3-4145-BE68-D01212352C4F}"/>
              </a:ext>
            </a:extLst>
          </p:cNvPr>
          <p:cNvSpPr>
            <a:spLocks noGrp="1"/>
          </p:cNvSpPr>
          <p:nvPr>
            <p:ph type="title"/>
          </p:nvPr>
        </p:nvSpPr>
        <p:spPr>
          <a:xfrm>
            <a:off x="162911" y="91440"/>
            <a:ext cx="11866179" cy="1005840"/>
          </a:xfrm>
        </p:spPr>
        <p:txBody>
          <a:bodyPr>
            <a:normAutofit/>
          </a:bodyPr>
          <a:lstStyle>
            <a:lvl1pPr>
              <a:defRPr sz="4400">
                <a:solidFill>
                  <a:schemeClr val="bg2"/>
                </a:solidFill>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9127EC74-6BC1-4BB9-B93B-4AF06A429880}"/>
              </a:ext>
            </a:extLst>
          </p:cNvPr>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sp>
        <p:nvSpPr>
          <p:cNvPr id="9" name="Footer Placeholder 4">
            <a:extLst>
              <a:ext uri="{FF2B5EF4-FFF2-40B4-BE49-F238E27FC236}">
                <a16:creationId xmlns:a16="http://schemas.microsoft.com/office/drawing/2014/main" id="{30AFB73D-F418-4FFE-8CE1-7DBA55F0D9AD}"/>
              </a:ext>
            </a:extLst>
          </p:cNvPr>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endParaRPr lang="en-US" dirty="0"/>
          </a:p>
        </p:txBody>
      </p:sp>
      <p:sp>
        <p:nvSpPr>
          <p:cNvPr id="10" name="Slide Number Placeholder 5">
            <a:extLst>
              <a:ext uri="{FF2B5EF4-FFF2-40B4-BE49-F238E27FC236}">
                <a16:creationId xmlns:a16="http://schemas.microsoft.com/office/drawing/2014/main" id="{DC32F0F3-834C-4B2A-BBC2-161AE7D8416C}"/>
              </a:ext>
            </a:extLst>
          </p:cNvPr>
          <p:cNvSpPr>
            <a:spLocks noGrp="1"/>
          </p:cNvSpPr>
          <p:nvPr>
            <p:ph type="sldNum" sz="quarter" idx="12"/>
          </p:nvPr>
        </p:nvSpPr>
        <p:spPr>
          <a:xfrm>
            <a:off x="9280634" y="6356350"/>
            <a:ext cx="2743200" cy="365125"/>
          </a:xfrm>
        </p:spPr>
        <p:txBody>
          <a:bodyPr/>
          <a:lstStyle>
            <a:lvl1pPr>
              <a:defRPr>
                <a:solidFill>
                  <a:schemeClr val="accent3"/>
                </a:solidFill>
              </a:defRPr>
            </a:lvl1pPr>
          </a:lstStyle>
          <a:p>
            <a:fld id="{262CB1E8-EC63-49BB-A3D2-FEC67037859C}" type="slidenum">
              <a:rPr lang="en-US" smtClean="0"/>
              <a:pPr/>
              <a:t>‹Nr.›</a:t>
            </a:fld>
            <a:endParaRPr lang="en-US" dirty="0"/>
          </a:p>
        </p:txBody>
      </p:sp>
      <p:cxnSp>
        <p:nvCxnSpPr>
          <p:cNvPr id="11" name="Straight Connector 10">
            <a:extLst>
              <a:ext uri="{FF2B5EF4-FFF2-40B4-BE49-F238E27FC236}">
                <a16:creationId xmlns:a16="http://schemas.microsoft.com/office/drawing/2014/main" id="{1BF0C75F-F327-409C-908D-8CF252F86260}"/>
              </a:ext>
            </a:extLst>
          </p:cNvPr>
          <p:cNvCxnSpPr/>
          <p:nvPr userDrawn="1"/>
        </p:nvCxnSpPr>
        <p:spPr>
          <a:xfrm>
            <a:off x="0" y="6222019"/>
            <a:ext cx="1219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5C1EEF5-1647-4DCB-9C0B-1422F6B36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78" y="6352443"/>
            <a:ext cx="1583094" cy="369032"/>
          </a:xfrm>
          <a:prstGeom prst="rect">
            <a:avLst/>
          </a:prstGeom>
        </p:spPr>
      </p:pic>
    </p:spTree>
    <p:extLst>
      <p:ext uri="{BB962C8B-B14F-4D97-AF65-F5344CB8AC3E}">
        <p14:creationId xmlns:p14="http://schemas.microsoft.com/office/powerpoint/2010/main" val="237045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2911" y="1319142"/>
            <a:ext cx="5722882" cy="47646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22429" y="1326961"/>
            <a:ext cx="6001406" cy="47568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E7665ED1-E577-4509-B7C1-C1FC69CDFC3E}"/>
              </a:ext>
            </a:extLst>
          </p:cNvPr>
          <p:cNvSpPr/>
          <p:nvPr userDrawn="1"/>
        </p:nvSpPr>
        <p:spPr>
          <a:xfrm>
            <a:off x="0" y="0"/>
            <a:ext cx="12192000" cy="11887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D52B90F-9AD1-422B-98C7-3A41E2EE2C12}"/>
              </a:ext>
            </a:extLst>
          </p:cNvPr>
          <p:cNvSpPr>
            <a:spLocks noGrp="1"/>
          </p:cNvSpPr>
          <p:nvPr>
            <p:ph type="title"/>
          </p:nvPr>
        </p:nvSpPr>
        <p:spPr>
          <a:xfrm>
            <a:off x="162911" y="91440"/>
            <a:ext cx="11866179" cy="1005840"/>
          </a:xfrm>
        </p:spPr>
        <p:txBody>
          <a:bodyPr>
            <a:normAutofit/>
          </a:bodyPr>
          <a:lstStyle>
            <a:lvl1pPr>
              <a:defRPr sz="4400">
                <a:solidFill>
                  <a:schemeClr val="bg2"/>
                </a:solidFill>
              </a:defRPr>
            </a:lvl1p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FAA41DC7-714E-4950-9396-B671A281AF89}"/>
              </a:ext>
            </a:extLst>
          </p:cNvPr>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sp>
        <p:nvSpPr>
          <p:cNvPr id="16" name="Footer Placeholder 4">
            <a:extLst>
              <a:ext uri="{FF2B5EF4-FFF2-40B4-BE49-F238E27FC236}">
                <a16:creationId xmlns:a16="http://schemas.microsoft.com/office/drawing/2014/main" id="{4740C9EE-9E65-4139-93AD-F8971BD33A7E}"/>
              </a:ext>
            </a:extLst>
          </p:cNvPr>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endParaRPr lang="en-US" dirty="0"/>
          </a:p>
        </p:txBody>
      </p:sp>
      <p:sp>
        <p:nvSpPr>
          <p:cNvPr id="17" name="Slide Number Placeholder 5">
            <a:extLst>
              <a:ext uri="{FF2B5EF4-FFF2-40B4-BE49-F238E27FC236}">
                <a16:creationId xmlns:a16="http://schemas.microsoft.com/office/drawing/2014/main" id="{902F2FF1-CB0B-4524-B9A0-785D85629470}"/>
              </a:ext>
            </a:extLst>
          </p:cNvPr>
          <p:cNvSpPr>
            <a:spLocks noGrp="1"/>
          </p:cNvSpPr>
          <p:nvPr>
            <p:ph type="sldNum" sz="quarter" idx="12"/>
          </p:nvPr>
        </p:nvSpPr>
        <p:spPr>
          <a:xfrm>
            <a:off x="9280634" y="6356350"/>
            <a:ext cx="2743200" cy="365125"/>
          </a:xfrm>
        </p:spPr>
        <p:txBody>
          <a:bodyPr/>
          <a:lstStyle>
            <a:lvl1pPr>
              <a:defRPr>
                <a:solidFill>
                  <a:schemeClr val="accent3"/>
                </a:solidFill>
              </a:defRPr>
            </a:lvl1pPr>
          </a:lstStyle>
          <a:p>
            <a:fld id="{262CB1E8-EC63-49BB-A3D2-FEC67037859C}" type="slidenum">
              <a:rPr lang="en-US" smtClean="0"/>
              <a:pPr/>
              <a:t>‹Nr.›</a:t>
            </a:fld>
            <a:endParaRPr lang="en-US" dirty="0"/>
          </a:p>
        </p:txBody>
      </p:sp>
      <p:cxnSp>
        <p:nvCxnSpPr>
          <p:cNvPr id="18" name="Straight Connector 17">
            <a:extLst>
              <a:ext uri="{FF2B5EF4-FFF2-40B4-BE49-F238E27FC236}">
                <a16:creationId xmlns:a16="http://schemas.microsoft.com/office/drawing/2014/main" id="{022A7EEC-A7D2-40A0-B50F-175A8EF2930D}"/>
              </a:ext>
            </a:extLst>
          </p:cNvPr>
          <p:cNvCxnSpPr/>
          <p:nvPr userDrawn="1"/>
        </p:nvCxnSpPr>
        <p:spPr>
          <a:xfrm>
            <a:off x="0" y="6222019"/>
            <a:ext cx="1219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A79BC43A-45AB-44F6-A17D-F05B0724E1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78" y="6352443"/>
            <a:ext cx="1583094" cy="369032"/>
          </a:xfrm>
          <a:prstGeom prst="rect">
            <a:avLst/>
          </a:prstGeom>
        </p:spPr>
      </p:pic>
    </p:spTree>
    <p:extLst>
      <p:ext uri="{BB962C8B-B14F-4D97-AF65-F5344CB8AC3E}">
        <p14:creationId xmlns:p14="http://schemas.microsoft.com/office/powerpoint/2010/main" val="88644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tx">
  <p:cSld name="TITLE_AND_BOD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62910" y="91439"/>
            <a:ext cx="11866180" cy="100584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0" name="Google Shape;20;p15"/>
          <p:cNvSpPr txBox="1">
            <a:spLocks noGrp="1"/>
          </p:cNvSpPr>
          <p:nvPr>
            <p:ph type="body" idx="1"/>
          </p:nvPr>
        </p:nvSpPr>
        <p:spPr>
          <a:xfrm>
            <a:off x="157654" y="1323049"/>
            <a:ext cx="11866180" cy="476464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1" name="Google Shape;21;p15"/>
          <p:cNvSpPr txBox="1">
            <a:spLocks noGrp="1"/>
          </p:cNvSpPr>
          <p:nvPr>
            <p:ph type="sldNum" idx="12"/>
          </p:nvPr>
        </p:nvSpPr>
        <p:spPr>
          <a:xfrm>
            <a:off x="11750219" y="6404312"/>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1pPr>
            <a:lvl2pPr marL="0" lvl="1"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2pPr>
            <a:lvl3pPr marL="0" lvl="2"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3pPr>
            <a:lvl4pPr marL="0" lvl="3"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4pPr>
            <a:lvl5pPr marL="0" lvl="4"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5pPr>
            <a:lvl6pPr marL="0" lvl="5"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6pPr>
            <a:lvl7pPr marL="0" lvl="6"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7pPr>
            <a:lvl8pPr marL="0" lvl="7"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8pPr>
            <a:lvl9pPr marL="0" lvl="8"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162910" y="91439"/>
            <a:ext cx="11866180" cy="100584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9" name="Google Shape;29;p17"/>
          <p:cNvSpPr txBox="1">
            <a:spLocks noGrp="1"/>
          </p:cNvSpPr>
          <p:nvPr>
            <p:ph type="sldNum" idx="12"/>
          </p:nvPr>
        </p:nvSpPr>
        <p:spPr>
          <a:xfrm>
            <a:off x="11750219" y="6404312"/>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1pPr>
            <a:lvl2pPr marL="0" lvl="1"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2pPr>
            <a:lvl3pPr marL="0" lvl="2"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3pPr>
            <a:lvl4pPr marL="0" lvl="3"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4pPr>
            <a:lvl5pPr marL="0" lvl="4"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5pPr>
            <a:lvl6pPr marL="0" lvl="5"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6pPr>
            <a:lvl7pPr marL="0" lvl="6"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7pPr>
            <a:lvl8pPr marL="0" lvl="7"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8pPr>
            <a:lvl9pPr marL="0" lvl="8" indent="0" algn="r">
              <a:lnSpc>
                <a:spcPct val="100000"/>
              </a:lnSpc>
              <a:spcBef>
                <a:spcPts val="0"/>
              </a:spcBef>
              <a:spcAft>
                <a:spcPts val="0"/>
              </a:spcAft>
              <a:buClr>
                <a:schemeClr val="accent3"/>
              </a:buClr>
              <a:buSzPts val="1200"/>
              <a:buFont typeface="Lato"/>
              <a:buNone/>
              <a:defRPr sz="1200">
                <a:solidFill>
                  <a:schemeClr val="accent3"/>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1850" y="1709738"/>
            <a:ext cx="10515600" cy="2852737"/>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203E"/>
              </a:buClr>
              <a:buSzPts val="6000"/>
              <a:buFont typeface="Lato Black"/>
              <a:buNone/>
              <a:defRPr sz="6000">
                <a:solidFill>
                  <a:srgbClr val="00203E"/>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32" name="Google Shape;32;p18"/>
          <p:cNvSpPr txBox="1">
            <a:spLocks noGrp="1"/>
          </p:cNvSpPr>
          <p:nvPr>
            <p:ph type="body" idx="1"/>
          </p:nvPr>
        </p:nvSpPr>
        <p:spPr>
          <a:xfrm>
            <a:off x="831850" y="4589462"/>
            <a:ext cx="10515600" cy="1500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A90"/>
              </a:buClr>
              <a:buSzPts val="2400"/>
              <a:buFont typeface="Lato"/>
              <a:buNone/>
              <a:defRPr sz="2400">
                <a:solidFill>
                  <a:srgbClr val="888A90"/>
                </a:solidFill>
              </a:defRPr>
            </a:lvl1pPr>
            <a:lvl2pPr marL="914400" lvl="1" indent="-228600" algn="l">
              <a:lnSpc>
                <a:spcPct val="90000"/>
              </a:lnSpc>
              <a:spcBef>
                <a:spcPts val="1000"/>
              </a:spcBef>
              <a:spcAft>
                <a:spcPts val="0"/>
              </a:spcAft>
              <a:buClr>
                <a:srgbClr val="888A90"/>
              </a:buClr>
              <a:buSzPts val="2400"/>
              <a:buFont typeface="Lato"/>
              <a:buNone/>
              <a:defRPr sz="2400">
                <a:solidFill>
                  <a:srgbClr val="888A90"/>
                </a:solidFill>
              </a:defRPr>
            </a:lvl2pPr>
            <a:lvl3pPr marL="1371600" lvl="2" indent="-228600" algn="l">
              <a:lnSpc>
                <a:spcPct val="90000"/>
              </a:lnSpc>
              <a:spcBef>
                <a:spcPts val="1000"/>
              </a:spcBef>
              <a:spcAft>
                <a:spcPts val="0"/>
              </a:spcAft>
              <a:buClr>
                <a:srgbClr val="888A90"/>
              </a:buClr>
              <a:buSzPts val="2400"/>
              <a:buFont typeface="Lato"/>
              <a:buNone/>
              <a:defRPr sz="2400">
                <a:solidFill>
                  <a:srgbClr val="888A90"/>
                </a:solidFill>
              </a:defRPr>
            </a:lvl3pPr>
            <a:lvl4pPr marL="1828800" lvl="3" indent="-228600" algn="l">
              <a:lnSpc>
                <a:spcPct val="90000"/>
              </a:lnSpc>
              <a:spcBef>
                <a:spcPts val="1000"/>
              </a:spcBef>
              <a:spcAft>
                <a:spcPts val="0"/>
              </a:spcAft>
              <a:buClr>
                <a:srgbClr val="888A90"/>
              </a:buClr>
              <a:buSzPts val="2400"/>
              <a:buFont typeface="Lato"/>
              <a:buNone/>
              <a:defRPr sz="2400">
                <a:solidFill>
                  <a:srgbClr val="888A90"/>
                </a:solidFill>
              </a:defRPr>
            </a:lvl4pPr>
            <a:lvl5pPr marL="2286000" lvl="4" indent="-228600" algn="l">
              <a:lnSpc>
                <a:spcPct val="90000"/>
              </a:lnSpc>
              <a:spcBef>
                <a:spcPts val="1000"/>
              </a:spcBef>
              <a:spcAft>
                <a:spcPts val="0"/>
              </a:spcAft>
              <a:buClr>
                <a:srgbClr val="888A90"/>
              </a:buClr>
              <a:buSzPts val="2400"/>
              <a:buFont typeface="Lato"/>
              <a:buNone/>
              <a:defRPr sz="2400">
                <a:solidFill>
                  <a:srgbClr val="888A90"/>
                </a:solidFil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pic>
        <p:nvPicPr>
          <p:cNvPr id="33" name="Google Shape;33;p18" descr="Google Shape;54;p6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 name="Google Shape;34;p18"/>
          <p:cNvSpPr txBox="1">
            <a:spLocks noGrp="1"/>
          </p:cNvSpPr>
          <p:nvPr>
            <p:ph type="sldNum" idx="12"/>
          </p:nvPr>
        </p:nvSpPr>
        <p:spPr>
          <a:xfrm>
            <a:off x="5892800" y="6172200"/>
            <a:ext cx="2844800" cy="3683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A90"/>
              </a:buClr>
              <a:buSzPts val="1200"/>
              <a:buFont typeface="Lato"/>
              <a:buNone/>
              <a:defRPr>
                <a:solidFill>
                  <a:srgbClr val="888A90"/>
                </a:solidFill>
              </a:defRPr>
            </a:lvl1pPr>
            <a:lvl2pPr marL="0" marR="0" lvl="1" indent="0" algn="r">
              <a:lnSpc>
                <a:spcPct val="100000"/>
              </a:lnSpc>
              <a:spcBef>
                <a:spcPts val="0"/>
              </a:spcBef>
              <a:spcAft>
                <a:spcPts val="0"/>
              </a:spcAft>
              <a:buClr>
                <a:srgbClr val="888A90"/>
              </a:buClr>
              <a:buSzPts val="1200"/>
              <a:buFont typeface="Lato"/>
              <a:buNone/>
              <a:defRPr>
                <a:solidFill>
                  <a:srgbClr val="888A90"/>
                </a:solidFill>
              </a:defRPr>
            </a:lvl2pPr>
            <a:lvl3pPr marL="0" marR="0" lvl="2" indent="0" algn="r">
              <a:lnSpc>
                <a:spcPct val="100000"/>
              </a:lnSpc>
              <a:spcBef>
                <a:spcPts val="0"/>
              </a:spcBef>
              <a:spcAft>
                <a:spcPts val="0"/>
              </a:spcAft>
              <a:buClr>
                <a:srgbClr val="888A90"/>
              </a:buClr>
              <a:buSzPts val="1200"/>
              <a:buFont typeface="Lato"/>
              <a:buNone/>
              <a:defRPr>
                <a:solidFill>
                  <a:srgbClr val="888A90"/>
                </a:solidFill>
              </a:defRPr>
            </a:lvl3pPr>
            <a:lvl4pPr marL="0" marR="0" lvl="3" indent="0" algn="r">
              <a:lnSpc>
                <a:spcPct val="100000"/>
              </a:lnSpc>
              <a:spcBef>
                <a:spcPts val="0"/>
              </a:spcBef>
              <a:spcAft>
                <a:spcPts val="0"/>
              </a:spcAft>
              <a:buClr>
                <a:srgbClr val="888A90"/>
              </a:buClr>
              <a:buSzPts val="1200"/>
              <a:buFont typeface="Lato"/>
              <a:buNone/>
              <a:defRPr>
                <a:solidFill>
                  <a:srgbClr val="888A90"/>
                </a:solidFill>
              </a:defRPr>
            </a:lvl4pPr>
            <a:lvl5pPr marL="0" marR="0" lvl="4" indent="0" algn="r">
              <a:lnSpc>
                <a:spcPct val="100000"/>
              </a:lnSpc>
              <a:spcBef>
                <a:spcPts val="0"/>
              </a:spcBef>
              <a:spcAft>
                <a:spcPts val="0"/>
              </a:spcAft>
              <a:buClr>
                <a:srgbClr val="888A90"/>
              </a:buClr>
              <a:buSzPts val="1200"/>
              <a:buFont typeface="Lato"/>
              <a:buNone/>
              <a:defRPr>
                <a:solidFill>
                  <a:srgbClr val="888A90"/>
                </a:solidFill>
              </a:defRPr>
            </a:lvl5pPr>
            <a:lvl6pPr marL="0" marR="0" lvl="5" indent="0" algn="r">
              <a:lnSpc>
                <a:spcPct val="100000"/>
              </a:lnSpc>
              <a:spcBef>
                <a:spcPts val="0"/>
              </a:spcBef>
              <a:spcAft>
                <a:spcPts val="0"/>
              </a:spcAft>
              <a:buClr>
                <a:srgbClr val="888A90"/>
              </a:buClr>
              <a:buSzPts val="1200"/>
              <a:buFont typeface="Lato"/>
              <a:buNone/>
              <a:defRPr>
                <a:solidFill>
                  <a:srgbClr val="888A90"/>
                </a:solidFill>
              </a:defRPr>
            </a:lvl6pPr>
            <a:lvl7pPr marL="0" marR="0" lvl="6" indent="0" algn="r">
              <a:lnSpc>
                <a:spcPct val="100000"/>
              </a:lnSpc>
              <a:spcBef>
                <a:spcPts val="0"/>
              </a:spcBef>
              <a:spcAft>
                <a:spcPts val="0"/>
              </a:spcAft>
              <a:buClr>
                <a:srgbClr val="888A90"/>
              </a:buClr>
              <a:buSzPts val="1200"/>
              <a:buFont typeface="Lato"/>
              <a:buNone/>
              <a:defRPr>
                <a:solidFill>
                  <a:srgbClr val="888A90"/>
                </a:solidFill>
              </a:defRPr>
            </a:lvl7pPr>
            <a:lvl8pPr marL="0" marR="0" lvl="7" indent="0" algn="r">
              <a:lnSpc>
                <a:spcPct val="100000"/>
              </a:lnSpc>
              <a:spcBef>
                <a:spcPts val="0"/>
              </a:spcBef>
              <a:spcAft>
                <a:spcPts val="0"/>
              </a:spcAft>
              <a:buClr>
                <a:srgbClr val="888A90"/>
              </a:buClr>
              <a:buSzPts val="1200"/>
              <a:buFont typeface="Lato"/>
              <a:buNone/>
              <a:defRPr>
                <a:solidFill>
                  <a:srgbClr val="888A90"/>
                </a:solidFill>
              </a:defRPr>
            </a:lvl8pPr>
            <a:lvl9pPr marL="0" marR="0" lvl="8" indent="0" algn="r">
              <a:lnSpc>
                <a:spcPct val="100000"/>
              </a:lnSpc>
              <a:spcBef>
                <a:spcPts val="0"/>
              </a:spcBef>
              <a:spcAft>
                <a:spcPts val="0"/>
              </a:spcAft>
              <a:buClr>
                <a:srgbClr val="888A90"/>
              </a:buClr>
              <a:buSzPts val="1200"/>
              <a:buFont typeface="Lato"/>
              <a:buNone/>
              <a:defRPr>
                <a:solidFill>
                  <a:srgbClr val="888A90"/>
                </a:solidFill>
              </a:defRPr>
            </a:lvl9pPr>
          </a:lstStyle>
          <a:p>
            <a:pPr marL="0" lvl="0" indent="0" algn="r" rtl="0">
              <a:spcBef>
                <a:spcPts val="0"/>
              </a:spcBef>
              <a:spcAft>
                <a:spcPts val="0"/>
              </a:spcAft>
              <a:buNone/>
            </a:pPr>
            <a:fld id="{00000000-1234-1234-1234-123412341234}" type="slidenum">
              <a:rPr lang="en-US"/>
              <a:t>‹Nr.›</a:t>
            </a:fld>
            <a:endParaRPr>
              <a:solidFill>
                <a:schemeClr val="accent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6AB45F-6661-4ADC-878D-B54FA76F1765}"/>
              </a:ext>
            </a:extLst>
          </p:cNvPr>
          <p:cNvSpPr/>
          <p:nvPr userDrawn="1"/>
        </p:nvSpPr>
        <p:spPr>
          <a:xfrm>
            <a:off x="0" y="0"/>
            <a:ext cx="12192000" cy="11887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911" y="91440"/>
            <a:ext cx="11866179" cy="1005840"/>
          </a:xfrm>
        </p:spPr>
        <p:txBody>
          <a:bodyPr>
            <a:normAutofit/>
          </a:bodyPr>
          <a:lstStyle>
            <a:lvl1pPr>
              <a:defRPr sz="44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157655" y="1323050"/>
            <a:ext cx="11866179" cy="47646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sp>
        <p:nvSpPr>
          <p:cNvPr id="5" name="Footer Placeholder 4"/>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endParaRPr lang="en-US" dirty="0"/>
          </a:p>
        </p:txBody>
      </p:sp>
      <p:sp>
        <p:nvSpPr>
          <p:cNvPr id="6" name="Slide Number Placeholder 5"/>
          <p:cNvSpPr>
            <a:spLocks noGrp="1"/>
          </p:cNvSpPr>
          <p:nvPr>
            <p:ph type="sldNum" sz="quarter" idx="12"/>
          </p:nvPr>
        </p:nvSpPr>
        <p:spPr>
          <a:xfrm>
            <a:off x="9280634" y="6356350"/>
            <a:ext cx="2743200" cy="365125"/>
          </a:xfrm>
        </p:spPr>
        <p:txBody>
          <a:bodyPr/>
          <a:lstStyle>
            <a:lvl1pPr>
              <a:defRPr>
                <a:solidFill>
                  <a:schemeClr val="accent3"/>
                </a:solidFill>
              </a:defRPr>
            </a:lvl1pPr>
          </a:lstStyle>
          <a:p>
            <a:fld id="{262CB1E8-EC63-49BB-A3D2-FEC67037859C}" type="slidenum">
              <a:rPr lang="en-US" smtClean="0"/>
              <a:pPr/>
              <a:t>‹Nr.›</a:t>
            </a:fld>
            <a:endParaRPr lang="en-US" dirty="0"/>
          </a:p>
        </p:txBody>
      </p:sp>
      <p:cxnSp>
        <p:nvCxnSpPr>
          <p:cNvPr id="7" name="Straight Connector 6">
            <a:extLst>
              <a:ext uri="{FF2B5EF4-FFF2-40B4-BE49-F238E27FC236}">
                <a16:creationId xmlns:a16="http://schemas.microsoft.com/office/drawing/2014/main" id="{A5164249-91A1-4D2A-9CF7-71453ED88675}"/>
              </a:ext>
            </a:extLst>
          </p:cNvPr>
          <p:cNvCxnSpPr/>
          <p:nvPr userDrawn="1"/>
        </p:nvCxnSpPr>
        <p:spPr>
          <a:xfrm>
            <a:off x="0" y="6222019"/>
            <a:ext cx="1219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482BDD55-9A05-48CA-9482-088EEC1CD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78" y="6352443"/>
            <a:ext cx="1583094" cy="369032"/>
          </a:xfrm>
          <a:prstGeom prst="rect">
            <a:avLst/>
          </a:prstGeom>
        </p:spPr>
      </p:pic>
    </p:spTree>
    <p:extLst>
      <p:ext uri="{BB962C8B-B14F-4D97-AF65-F5344CB8AC3E}">
        <p14:creationId xmlns:p14="http://schemas.microsoft.com/office/powerpoint/2010/main" val="7687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4068F3-6124-41E0-AFAE-9C6AF9DAD226}"/>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1677194"/>
            <a:ext cx="9144000" cy="2387600"/>
          </a:xfrm>
        </p:spPr>
        <p:txBody>
          <a:bodyPr anchor="b"/>
          <a:lstStyle>
            <a:lvl1pPr algn="ctr">
              <a:defRPr sz="6000"/>
            </a:lvl1pPr>
          </a:lstStyle>
          <a:p>
            <a:r>
              <a:rPr lang="en-US" dirty="0"/>
              <a:t>Click to edit title</a:t>
            </a:r>
          </a:p>
        </p:txBody>
      </p:sp>
      <p:sp>
        <p:nvSpPr>
          <p:cNvPr id="3" name="Subtitle 2"/>
          <p:cNvSpPr>
            <a:spLocks noGrp="1"/>
          </p:cNvSpPr>
          <p:nvPr>
            <p:ph type="subTitle" idx="1" hasCustomPrompt="1"/>
          </p:nvPr>
        </p:nvSpPr>
        <p:spPr>
          <a:xfrm>
            <a:off x="1524000" y="415686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5" name="Footer Placeholder 4"/>
          <p:cNvSpPr>
            <a:spLocks noGrp="1"/>
          </p:cNvSpPr>
          <p:nvPr>
            <p:ph type="ftr" sz="quarter" idx="11"/>
          </p:nvPr>
        </p:nvSpPr>
        <p:spPr/>
        <p:txBody>
          <a:bodyPr/>
          <a:lstStyle>
            <a:lvl1pPr>
              <a:defRPr>
                <a:solidFill>
                  <a:schemeClr val="accent3"/>
                </a:solidFill>
              </a:defRPr>
            </a:lvl1pPr>
          </a:lstStyle>
          <a:p>
            <a:r>
              <a:rPr lang="en-US"/>
              <a:t>RIPE85, Connect-WG, Belgrade, Serbia</a:t>
            </a:r>
          </a:p>
        </p:txBody>
      </p:sp>
      <p:sp>
        <p:nvSpPr>
          <p:cNvPr id="24" name="Date Placeholder 3">
            <a:extLst>
              <a:ext uri="{FF2B5EF4-FFF2-40B4-BE49-F238E27FC236}">
                <a16:creationId xmlns:a16="http://schemas.microsoft.com/office/drawing/2014/main" id="{16AA26E7-E58F-4732-A753-4BE6BA0C5D01}"/>
              </a:ext>
            </a:extLst>
          </p:cNvPr>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pic>
        <p:nvPicPr>
          <p:cNvPr id="29" name="Picture 28">
            <a:extLst>
              <a:ext uri="{FF2B5EF4-FFF2-40B4-BE49-F238E27FC236}">
                <a16:creationId xmlns:a16="http://schemas.microsoft.com/office/drawing/2014/main" id="{A8DDBF27-D9DF-4E82-9DC5-532C4DFF92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1269" y="1677194"/>
            <a:ext cx="2389462" cy="1346788"/>
          </a:xfrm>
          <a:prstGeom prst="rect">
            <a:avLst/>
          </a:prstGeom>
        </p:spPr>
      </p:pic>
    </p:spTree>
    <p:extLst>
      <p:ext uri="{BB962C8B-B14F-4D97-AF65-F5344CB8AC3E}">
        <p14:creationId xmlns:p14="http://schemas.microsoft.com/office/powerpoint/2010/main" val="16999691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6AB45F-6661-4ADC-878D-B54FA76F1765}"/>
              </a:ext>
            </a:extLst>
          </p:cNvPr>
          <p:cNvSpPr/>
          <p:nvPr userDrawn="1"/>
        </p:nvSpPr>
        <p:spPr>
          <a:xfrm>
            <a:off x="0" y="0"/>
            <a:ext cx="12192000" cy="11887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911" y="91440"/>
            <a:ext cx="11866179" cy="1005840"/>
          </a:xfrm>
        </p:spPr>
        <p:txBody>
          <a:bodyPr>
            <a:normAutofit/>
          </a:bodyPr>
          <a:lstStyle>
            <a:lvl1pPr>
              <a:defRPr sz="4400">
                <a:solidFill>
                  <a:schemeClr val="bg2"/>
                </a:solidFill>
              </a:defRPr>
            </a:lvl1pPr>
          </a:lstStyle>
          <a:p>
            <a:r>
              <a:rPr lang="de-DE"/>
              <a:t>Mastertitelformat bearbeiten</a:t>
            </a:r>
            <a:endParaRPr lang="en-US" dirty="0"/>
          </a:p>
        </p:txBody>
      </p:sp>
      <p:sp>
        <p:nvSpPr>
          <p:cNvPr id="3" name="Content Placeholder 2"/>
          <p:cNvSpPr>
            <a:spLocks noGrp="1"/>
          </p:cNvSpPr>
          <p:nvPr>
            <p:ph idx="1"/>
          </p:nvPr>
        </p:nvSpPr>
        <p:spPr>
          <a:xfrm>
            <a:off x="157655" y="1323050"/>
            <a:ext cx="11866179" cy="47646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904337" y="6356350"/>
            <a:ext cx="2015655" cy="365125"/>
          </a:xfrm>
        </p:spPr>
        <p:txBody>
          <a:bodyPr/>
          <a:lstStyle>
            <a:lvl1pPr algn="ctr">
              <a:defRPr>
                <a:solidFill>
                  <a:schemeClr val="accent3"/>
                </a:solidFill>
              </a:defRPr>
            </a:lvl1pPr>
          </a:lstStyle>
          <a:p>
            <a:r>
              <a:rPr lang="de-DE"/>
              <a:t>2022-10-26</a:t>
            </a:r>
            <a:endParaRPr lang="en-US" dirty="0"/>
          </a:p>
        </p:txBody>
      </p:sp>
      <p:sp>
        <p:nvSpPr>
          <p:cNvPr id="5" name="Footer Placeholder 4"/>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endParaRPr lang="en-US" dirty="0"/>
          </a:p>
        </p:txBody>
      </p:sp>
      <p:sp>
        <p:nvSpPr>
          <p:cNvPr id="6" name="Slide Number Placeholder 5"/>
          <p:cNvSpPr>
            <a:spLocks noGrp="1"/>
          </p:cNvSpPr>
          <p:nvPr>
            <p:ph type="sldNum" sz="quarter" idx="12"/>
          </p:nvPr>
        </p:nvSpPr>
        <p:spPr>
          <a:xfrm>
            <a:off x="9280634" y="6356350"/>
            <a:ext cx="2743200" cy="365125"/>
          </a:xfrm>
        </p:spPr>
        <p:txBody>
          <a:bodyPr/>
          <a:lstStyle>
            <a:lvl1pPr>
              <a:defRPr>
                <a:solidFill>
                  <a:schemeClr val="accent3"/>
                </a:solidFill>
              </a:defRPr>
            </a:lvl1pPr>
          </a:lstStyle>
          <a:p>
            <a:fld id="{262CB1E8-EC63-49BB-A3D2-FEC67037859C}" type="slidenum">
              <a:rPr lang="en-US" smtClean="0"/>
              <a:pPr/>
              <a:t>‹Nr.›</a:t>
            </a:fld>
            <a:endParaRPr lang="en-US" dirty="0"/>
          </a:p>
        </p:txBody>
      </p:sp>
      <p:cxnSp>
        <p:nvCxnSpPr>
          <p:cNvPr id="7" name="Straight Connector 6">
            <a:extLst>
              <a:ext uri="{FF2B5EF4-FFF2-40B4-BE49-F238E27FC236}">
                <a16:creationId xmlns:a16="http://schemas.microsoft.com/office/drawing/2014/main" id="{A5164249-91A1-4D2A-9CF7-71453ED88675}"/>
              </a:ext>
            </a:extLst>
          </p:cNvPr>
          <p:cNvCxnSpPr/>
          <p:nvPr userDrawn="1"/>
        </p:nvCxnSpPr>
        <p:spPr>
          <a:xfrm>
            <a:off x="0" y="6222019"/>
            <a:ext cx="1219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482BDD55-9A05-48CA-9482-088EEC1CD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78" y="6352443"/>
            <a:ext cx="1583094" cy="369032"/>
          </a:xfrm>
          <a:prstGeom prst="rect">
            <a:avLst/>
          </a:prstGeom>
        </p:spPr>
      </p:pic>
    </p:spTree>
    <p:extLst>
      <p:ext uri="{BB962C8B-B14F-4D97-AF65-F5344CB8AC3E}">
        <p14:creationId xmlns:p14="http://schemas.microsoft.com/office/powerpoint/2010/main" val="98503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Footer Placeholder 4">
            <a:extLst>
              <a:ext uri="{FF2B5EF4-FFF2-40B4-BE49-F238E27FC236}">
                <a16:creationId xmlns:a16="http://schemas.microsoft.com/office/drawing/2014/main" id="{F5C00BF8-28BB-479D-9C96-73040C9D9F3D}"/>
              </a:ext>
            </a:extLst>
          </p:cNvPr>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p>
        </p:txBody>
      </p:sp>
      <p:sp>
        <p:nvSpPr>
          <p:cNvPr id="8" name="Date Placeholder 3">
            <a:extLst>
              <a:ext uri="{FF2B5EF4-FFF2-40B4-BE49-F238E27FC236}">
                <a16:creationId xmlns:a16="http://schemas.microsoft.com/office/drawing/2014/main" id="{D113F12F-1F91-4D85-8CB1-8673884C9B82}"/>
              </a:ext>
            </a:extLst>
          </p:cNvPr>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pic>
        <p:nvPicPr>
          <p:cNvPr id="10" name="Picture 9">
            <a:extLst>
              <a:ext uri="{FF2B5EF4-FFF2-40B4-BE49-F238E27FC236}">
                <a16:creationId xmlns:a16="http://schemas.microsoft.com/office/drawing/2014/main" id="{98FFD146-3782-4184-835C-3995F65C4D5F}"/>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42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2911" y="1319142"/>
            <a:ext cx="5722882" cy="476463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22429" y="1326961"/>
            <a:ext cx="6001406" cy="47568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Rectangle 7">
            <a:extLst>
              <a:ext uri="{FF2B5EF4-FFF2-40B4-BE49-F238E27FC236}">
                <a16:creationId xmlns:a16="http://schemas.microsoft.com/office/drawing/2014/main" id="{E7665ED1-E577-4509-B7C1-C1FC69CDFC3E}"/>
              </a:ext>
            </a:extLst>
          </p:cNvPr>
          <p:cNvSpPr/>
          <p:nvPr userDrawn="1"/>
        </p:nvSpPr>
        <p:spPr>
          <a:xfrm>
            <a:off x="0" y="0"/>
            <a:ext cx="12192000" cy="11887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D52B90F-9AD1-422B-98C7-3A41E2EE2C12}"/>
              </a:ext>
            </a:extLst>
          </p:cNvPr>
          <p:cNvSpPr>
            <a:spLocks noGrp="1"/>
          </p:cNvSpPr>
          <p:nvPr>
            <p:ph type="title"/>
          </p:nvPr>
        </p:nvSpPr>
        <p:spPr>
          <a:xfrm>
            <a:off x="162911" y="91440"/>
            <a:ext cx="11866179" cy="1005840"/>
          </a:xfrm>
        </p:spPr>
        <p:txBody>
          <a:bodyPr>
            <a:normAutofit/>
          </a:bodyPr>
          <a:lstStyle>
            <a:lvl1pPr>
              <a:defRPr sz="4400">
                <a:solidFill>
                  <a:schemeClr val="bg2"/>
                </a:solidFill>
              </a:defRPr>
            </a:lvl1pPr>
          </a:lstStyle>
          <a:p>
            <a:r>
              <a:rPr lang="de-DE"/>
              <a:t>Mastertitelformat bearbeiten</a:t>
            </a:r>
            <a:endParaRPr lang="en-US" dirty="0"/>
          </a:p>
        </p:txBody>
      </p:sp>
      <p:sp>
        <p:nvSpPr>
          <p:cNvPr id="15" name="Date Placeholder 3">
            <a:extLst>
              <a:ext uri="{FF2B5EF4-FFF2-40B4-BE49-F238E27FC236}">
                <a16:creationId xmlns:a16="http://schemas.microsoft.com/office/drawing/2014/main" id="{FAA41DC7-714E-4950-9396-B671A281AF89}"/>
              </a:ext>
            </a:extLst>
          </p:cNvPr>
          <p:cNvSpPr>
            <a:spLocks noGrp="1"/>
          </p:cNvSpPr>
          <p:nvPr>
            <p:ph type="dt" sz="half" idx="10"/>
          </p:nvPr>
        </p:nvSpPr>
        <p:spPr>
          <a:xfrm>
            <a:off x="2207172" y="6356350"/>
            <a:ext cx="1374228" cy="365125"/>
          </a:xfrm>
        </p:spPr>
        <p:txBody>
          <a:bodyPr/>
          <a:lstStyle>
            <a:lvl1pPr algn="ctr">
              <a:defRPr>
                <a:solidFill>
                  <a:schemeClr val="accent3"/>
                </a:solidFill>
              </a:defRPr>
            </a:lvl1pPr>
          </a:lstStyle>
          <a:p>
            <a:r>
              <a:rPr lang="de-DE"/>
              <a:t>2022-10-26</a:t>
            </a:r>
            <a:endParaRPr lang="en-US" dirty="0"/>
          </a:p>
        </p:txBody>
      </p:sp>
      <p:sp>
        <p:nvSpPr>
          <p:cNvPr id="16" name="Footer Placeholder 4">
            <a:extLst>
              <a:ext uri="{FF2B5EF4-FFF2-40B4-BE49-F238E27FC236}">
                <a16:creationId xmlns:a16="http://schemas.microsoft.com/office/drawing/2014/main" id="{4740C9EE-9E65-4139-93AD-F8971BD33A7E}"/>
              </a:ext>
            </a:extLst>
          </p:cNvPr>
          <p:cNvSpPr>
            <a:spLocks noGrp="1"/>
          </p:cNvSpPr>
          <p:nvPr>
            <p:ph type="ftr" sz="quarter" idx="11"/>
          </p:nvPr>
        </p:nvSpPr>
        <p:spPr>
          <a:xfrm>
            <a:off x="4038600" y="6356350"/>
            <a:ext cx="4114800" cy="365125"/>
          </a:xfrm>
        </p:spPr>
        <p:txBody>
          <a:bodyPr/>
          <a:lstStyle>
            <a:lvl1pPr>
              <a:defRPr>
                <a:solidFill>
                  <a:schemeClr val="accent3"/>
                </a:solidFill>
              </a:defRPr>
            </a:lvl1pPr>
          </a:lstStyle>
          <a:p>
            <a:r>
              <a:rPr lang="en-US"/>
              <a:t>RIPE85, Connect-WG, Belgrade, Serbia</a:t>
            </a:r>
            <a:endParaRPr lang="en-US" dirty="0"/>
          </a:p>
        </p:txBody>
      </p:sp>
      <p:sp>
        <p:nvSpPr>
          <p:cNvPr id="17" name="Slide Number Placeholder 5">
            <a:extLst>
              <a:ext uri="{FF2B5EF4-FFF2-40B4-BE49-F238E27FC236}">
                <a16:creationId xmlns:a16="http://schemas.microsoft.com/office/drawing/2014/main" id="{902F2FF1-CB0B-4524-B9A0-785D85629470}"/>
              </a:ext>
            </a:extLst>
          </p:cNvPr>
          <p:cNvSpPr>
            <a:spLocks noGrp="1"/>
          </p:cNvSpPr>
          <p:nvPr>
            <p:ph type="sldNum" sz="quarter" idx="12"/>
          </p:nvPr>
        </p:nvSpPr>
        <p:spPr>
          <a:xfrm>
            <a:off x="9280634" y="6356350"/>
            <a:ext cx="2743200" cy="365125"/>
          </a:xfrm>
        </p:spPr>
        <p:txBody>
          <a:bodyPr/>
          <a:lstStyle>
            <a:lvl1pPr>
              <a:defRPr>
                <a:solidFill>
                  <a:schemeClr val="accent3"/>
                </a:solidFill>
              </a:defRPr>
            </a:lvl1pPr>
          </a:lstStyle>
          <a:p>
            <a:fld id="{262CB1E8-EC63-49BB-A3D2-FEC67037859C}" type="slidenum">
              <a:rPr lang="en-US" smtClean="0"/>
              <a:pPr/>
              <a:t>‹Nr.›</a:t>
            </a:fld>
            <a:endParaRPr lang="en-US" dirty="0"/>
          </a:p>
        </p:txBody>
      </p:sp>
      <p:cxnSp>
        <p:nvCxnSpPr>
          <p:cNvPr id="18" name="Straight Connector 17">
            <a:extLst>
              <a:ext uri="{FF2B5EF4-FFF2-40B4-BE49-F238E27FC236}">
                <a16:creationId xmlns:a16="http://schemas.microsoft.com/office/drawing/2014/main" id="{022A7EEC-A7D2-40A0-B50F-175A8EF2930D}"/>
              </a:ext>
            </a:extLst>
          </p:cNvPr>
          <p:cNvCxnSpPr/>
          <p:nvPr userDrawn="1"/>
        </p:nvCxnSpPr>
        <p:spPr>
          <a:xfrm>
            <a:off x="0" y="6222019"/>
            <a:ext cx="12192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A79BC43A-45AB-44F6-A17D-F05B0724E1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78" y="6352443"/>
            <a:ext cx="1583094" cy="369032"/>
          </a:xfrm>
          <a:prstGeom prst="rect">
            <a:avLst/>
          </a:prstGeom>
        </p:spPr>
      </p:pic>
    </p:spTree>
    <p:extLst>
      <p:ext uri="{BB962C8B-B14F-4D97-AF65-F5344CB8AC3E}">
        <p14:creationId xmlns:p14="http://schemas.microsoft.com/office/powerpoint/2010/main" val="357072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5"/>
        <p:cNvGrpSpPr/>
        <p:nvPr/>
      </p:nvGrpSpPr>
      <p:grpSpPr>
        <a:xfrm>
          <a:off x="0" y="0"/>
          <a:ext cx="0" cy="0"/>
          <a:chOff x="0" y="0"/>
          <a:chExt cx="0" cy="0"/>
        </a:xfrm>
      </p:grpSpPr>
      <p:sp>
        <p:nvSpPr>
          <p:cNvPr id="6" name="Google Shape;6;p13"/>
          <p:cNvSpPr/>
          <p:nvPr/>
        </p:nvSpPr>
        <p:spPr>
          <a:xfrm>
            <a:off x="0" y="0"/>
            <a:ext cx="12192000" cy="1188720"/>
          </a:xfrm>
          <a:prstGeom prst="rect">
            <a:avLst/>
          </a:prstGeom>
          <a:solidFill>
            <a:schemeClr val="accent3"/>
          </a:solidFill>
          <a:ln w="9525" cap="flat" cmpd="sng">
            <a:solidFill>
              <a:schemeClr val="accent1"/>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1F1F1"/>
              </a:buClr>
              <a:buSzPts val="1800"/>
              <a:buFont typeface="Lato"/>
              <a:buNone/>
            </a:pPr>
            <a:endParaRPr sz="1800" b="0" i="0" u="none" strike="noStrike" cap="none">
              <a:solidFill>
                <a:srgbClr val="F1F1F1"/>
              </a:solidFill>
              <a:latin typeface="Lato"/>
              <a:ea typeface="Lato"/>
              <a:cs typeface="Lato"/>
              <a:sym typeface="Lato"/>
            </a:endParaRPr>
          </a:p>
        </p:txBody>
      </p:sp>
      <p:sp>
        <p:nvSpPr>
          <p:cNvPr id="7" name="Google Shape;7;p13"/>
          <p:cNvSpPr txBox="1">
            <a:spLocks noGrp="1"/>
          </p:cNvSpPr>
          <p:nvPr>
            <p:ph type="title"/>
          </p:nvPr>
        </p:nvSpPr>
        <p:spPr>
          <a:xfrm>
            <a:off x="162910" y="91439"/>
            <a:ext cx="11866180" cy="1005841"/>
          </a:xfrm>
          <a:prstGeom prst="rect">
            <a:avLst/>
          </a:prstGeom>
          <a:noFill/>
          <a:ln>
            <a:noFill/>
          </a:ln>
        </p:spPr>
        <p:txBody>
          <a:bodyPr spcFirstLastPara="1" wrap="square" lIns="45675" tIns="45675" rIns="45675" bIns="45675" anchor="ctr" anchorCtr="0">
            <a:normAutofit/>
          </a:bodyPr>
          <a:lstStyle>
            <a:lvl1pPr marR="0" lvl="0"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1pPr>
            <a:lvl2pPr marR="0" lvl="1"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2pPr>
            <a:lvl3pPr marR="0" lvl="2"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3pPr>
            <a:lvl4pPr marR="0" lvl="3"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4pPr>
            <a:lvl5pPr marR="0" lvl="4"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5pPr>
            <a:lvl6pPr marR="0" lvl="5"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6pPr>
            <a:lvl7pPr marR="0" lvl="6"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7pPr>
            <a:lvl8pPr marR="0" lvl="7"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8pPr>
            <a:lvl9pPr marR="0" lvl="8" algn="l" rtl="0">
              <a:lnSpc>
                <a:spcPct val="90000"/>
              </a:lnSpc>
              <a:spcBef>
                <a:spcPts val="0"/>
              </a:spcBef>
              <a:spcAft>
                <a:spcPts val="0"/>
              </a:spcAft>
              <a:buClr>
                <a:srgbClr val="FFFFFF"/>
              </a:buClr>
              <a:buSzPts val="4400"/>
              <a:buFont typeface="Lato Black"/>
              <a:buNone/>
              <a:defRPr sz="4400" b="0" i="0" u="none" strike="noStrike" cap="none">
                <a:solidFill>
                  <a:srgbClr val="FFFFFF"/>
                </a:solidFill>
                <a:latin typeface="Lato Black"/>
                <a:ea typeface="Lato Black"/>
                <a:cs typeface="Lato Black"/>
                <a:sym typeface="Lato Black"/>
              </a:defRPr>
            </a:lvl9pPr>
          </a:lstStyle>
          <a:p>
            <a:endParaRPr/>
          </a:p>
        </p:txBody>
      </p:sp>
      <p:sp>
        <p:nvSpPr>
          <p:cNvPr id="8" name="Google Shape;8;p13"/>
          <p:cNvSpPr txBox="1">
            <a:spLocks noGrp="1"/>
          </p:cNvSpPr>
          <p:nvPr>
            <p:ph type="sldNum" idx="12"/>
          </p:nvPr>
        </p:nvSpPr>
        <p:spPr>
          <a:xfrm>
            <a:off x="11750219" y="6404312"/>
            <a:ext cx="273616" cy="2692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1pPr>
            <a:lvl2pPr marL="0" marR="0" lvl="1"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2pPr>
            <a:lvl3pPr marL="0" marR="0" lvl="2"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3pPr>
            <a:lvl4pPr marL="0" marR="0" lvl="3"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4pPr>
            <a:lvl5pPr marL="0" marR="0" lvl="4"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5pPr>
            <a:lvl6pPr marL="0" marR="0" lvl="5"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6pPr>
            <a:lvl7pPr marL="0" marR="0" lvl="6"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7pPr>
            <a:lvl8pPr marL="0" marR="0" lvl="7"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8pPr>
            <a:lvl9pPr marL="0" marR="0" lvl="8" indent="0" algn="r" rtl="0">
              <a:lnSpc>
                <a:spcPct val="100000"/>
              </a:lnSpc>
              <a:spcBef>
                <a:spcPts val="0"/>
              </a:spcBef>
              <a:spcAft>
                <a:spcPts val="0"/>
              </a:spcAft>
              <a:buClr>
                <a:schemeClr val="accent3"/>
              </a:buClr>
              <a:buSzPts val="1200"/>
              <a:buFont typeface="Lato"/>
              <a:buNone/>
              <a:defRPr sz="1200" b="0" i="0" u="none" strike="noStrike" cap="none">
                <a:solidFill>
                  <a:schemeClr val="accent3"/>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‹Nr.›</a:t>
            </a:fld>
            <a:endParaRPr sz="1400">
              <a:solidFill>
                <a:srgbClr val="000000"/>
              </a:solidFill>
              <a:latin typeface="Arial"/>
              <a:ea typeface="Arial"/>
              <a:cs typeface="Arial"/>
              <a:sym typeface="Arial"/>
            </a:endParaRPr>
          </a:p>
        </p:txBody>
      </p:sp>
      <p:cxnSp>
        <p:nvCxnSpPr>
          <p:cNvPr id="9" name="Google Shape;9;p13"/>
          <p:cNvCxnSpPr/>
          <p:nvPr/>
        </p:nvCxnSpPr>
        <p:spPr>
          <a:xfrm>
            <a:off x="0" y="6222019"/>
            <a:ext cx="12192001" cy="1"/>
          </a:xfrm>
          <a:prstGeom prst="straightConnector1">
            <a:avLst/>
          </a:prstGeom>
          <a:noFill/>
          <a:ln w="12700" cap="flat" cmpd="sng">
            <a:solidFill>
              <a:schemeClr val="accent2"/>
            </a:solidFill>
            <a:prstDash val="solid"/>
            <a:miter lim="8000"/>
            <a:headEnd type="none" w="sm" len="sm"/>
            <a:tailEnd type="none" w="sm" len="sm"/>
          </a:ln>
        </p:spPr>
      </p:cxnSp>
      <p:pic>
        <p:nvPicPr>
          <p:cNvPr id="10" name="Google Shape;10;p13" descr="Google Shape;38;p60"/>
          <p:cNvPicPr preferRelativeResize="0"/>
          <p:nvPr/>
        </p:nvPicPr>
        <p:blipFill rotWithShape="1">
          <a:blip r:embed="rId7">
            <a:alphaModFix/>
          </a:blip>
          <a:srcRect/>
          <a:stretch/>
        </p:blipFill>
        <p:spPr>
          <a:xfrm>
            <a:off x="166878" y="6352442"/>
            <a:ext cx="1583094" cy="369033"/>
          </a:xfrm>
          <a:prstGeom prst="rect">
            <a:avLst/>
          </a:prstGeom>
          <a:noFill/>
          <a:ln>
            <a:noFill/>
          </a:ln>
        </p:spPr>
      </p:pic>
      <p:sp>
        <p:nvSpPr>
          <p:cNvPr id="11" name="Google Shape;11;p13"/>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rmAutofit/>
          </a:bodyPr>
          <a:lstStyle>
            <a:lvl1pPr marL="457200" marR="0" lvl="0"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1pPr>
            <a:lvl2pPr marL="914400" marR="0" lvl="1"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2pPr>
            <a:lvl3pPr marL="1371600" marR="0" lvl="2"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3pPr>
            <a:lvl4pPr marL="1828800" marR="0" lvl="3"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4pPr>
            <a:lvl5pPr marL="2286000" marR="0" lvl="4"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5pPr>
            <a:lvl6pPr marL="2743200" marR="0" lvl="5"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6pPr>
            <a:lvl7pPr marL="3200400" marR="0" lvl="6"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7pPr>
            <a:lvl8pPr marL="3657600" marR="0" lvl="7"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8pPr>
            <a:lvl9pPr marL="4114800" marR="0" lvl="8" indent="-406400" algn="l" rtl="0">
              <a:lnSpc>
                <a:spcPct val="90000"/>
              </a:lnSpc>
              <a:spcBef>
                <a:spcPts val="1000"/>
              </a:spcBef>
              <a:spcAft>
                <a:spcPts val="0"/>
              </a:spcAft>
              <a:buClr>
                <a:srgbClr val="00203E"/>
              </a:buClr>
              <a:buSzPts val="2800"/>
              <a:buFont typeface="Arial"/>
              <a:buChar char="•"/>
              <a:defRPr sz="2800" b="0" i="0" u="none" strike="noStrike" cap="none">
                <a:solidFill>
                  <a:srgbClr val="00203E"/>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2022-10-26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RIPE85, Connect-WG, Belgrade, Serbia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CB1E8-EC63-49BB-A3D2-FEC67037859C}" type="slidenum">
              <a:rPr lang="en-US" smtClean="0"/>
              <a:t>‹Nr.›</a:t>
            </a:fld>
            <a:endParaRPr lang="en-US"/>
          </a:p>
        </p:txBody>
      </p:sp>
    </p:spTree>
    <p:extLst>
      <p:ext uri="{BB962C8B-B14F-4D97-AF65-F5344CB8AC3E}">
        <p14:creationId xmlns:p14="http://schemas.microsoft.com/office/powerpoint/2010/main" val="35037307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docs.peeringdb.com/howto/authenticate/"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docs.peeringdb.com/howto/search/"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peeringdb.com/blogs/" TargetMode="External"/><Relationship Id="rId2" Type="http://schemas.openxmlformats.org/officeDocument/2006/relationships/hyperlink" Target="https://docs.peeringdb.com/howtos/"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docs.peeringdb.com/gov/misc/2020-04-06_PeeringDB_Data_Ownership_Policy_Document_v1.0.pdf" TargetMode="External"/><Relationship Id="rId2" Type="http://schemas.openxmlformats.org/officeDocument/2006/relationships/hyperlink" Target="https://github.com/peeringdb/peeringdb/milestone/33" TargetMode="External"/><Relationship Id="rId1" Type="http://schemas.openxmlformats.org/officeDocument/2006/relationships/slideLayout" Target="../slideLayouts/slideLayout7.xml"/><Relationship Id="rId4" Type="http://schemas.openxmlformats.org/officeDocument/2006/relationships/hyperlink" Target="https://docs.peeringdb.com/committee/admin/approval-guidelin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urveyhero.com/c/pdb22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3" Type="http://schemas.openxmlformats.org/officeDocument/2006/relationships/image" Target="../media/image25.jpe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png"/><Relationship Id="rId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28.jpeg"/><Relationship Id="rId20" Type="http://schemas.openxmlformats.org/officeDocument/2006/relationships/image" Target="../media/image32.pn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 Id="rId8" Type="http://schemas.openxmlformats.org/officeDocument/2006/relationships/image" Target="../media/image20.png"/><Relationship Id="rId3"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peeringdb.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productcom@lists.peeringdb.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pdb-ops@lists.peeringdb.com" TargetMode="External"/><Relationship Id="rId2" Type="http://schemas.openxmlformats.org/officeDocument/2006/relationships/hyperlink" Target="mailto:admincom@lists.peeringdb.com" TargetMode="External"/><Relationship Id="rId1" Type="http://schemas.openxmlformats.org/officeDocument/2006/relationships/slideLayout" Target="../slideLayouts/slideLayout3.xml"/><Relationship Id="rId5" Type="http://schemas.openxmlformats.org/officeDocument/2006/relationships/hyperlink" Target="mailto:productcom@lists.peeringdb.com" TargetMode="External"/><Relationship Id="rId4" Type="http://schemas.openxmlformats.org/officeDocument/2006/relationships/hyperlink" Target="mailto:outreachcom@lists.peeringdb.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eeringdb.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ists.peeringdb.com/pipermail/pdb-tech/" TargetMode="External"/><Relationship Id="rId2" Type="http://schemas.openxmlformats.org/officeDocument/2006/relationships/hyperlink" Target="https://docs.peeringdb.com/howto/api_keys/" TargetMode="External"/><Relationship Id="rId1" Type="http://schemas.openxmlformats.org/officeDocument/2006/relationships/slideLayout" Target="../slideLayouts/slideLayout7.xml"/><Relationship Id="rId4" Type="http://schemas.openxmlformats.org/officeDocument/2006/relationships/hyperlink" Target="https://docs.peeringdb.com/howto/work_within_peeringdbs_query_lim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1"/>
          <p:cNvSpPr txBox="1">
            <a:spLocks noGrp="1"/>
          </p:cNvSpPr>
          <p:nvPr>
            <p:ph type="ctrTitle" idx="4294967295"/>
          </p:nvPr>
        </p:nvSpPr>
        <p:spPr>
          <a:xfrm>
            <a:off x="1464299" y="3149173"/>
            <a:ext cx="9144001" cy="1699201"/>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00203E"/>
              </a:buClr>
              <a:buSzPts val="5400"/>
              <a:buFont typeface="Lato Black"/>
              <a:buNone/>
            </a:pPr>
            <a:r>
              <a:rPr lang="en-US" sz="5400" b="0" i="0" u="none" strike="noStrike" cap="none" dirty="0" err="1">
                <a:solidFill>
                  <a:srgbClr val="00203E"/>
                </a:solidFill>
                <a:latin typeface="Lato Black"/>
                <a:ea typeface="Lato Black"/>
                <a:cs typeface="Lato Black"/>
                <a:sym typeface="Lato Black"/>
              </a:rPr>
              <a:t>PeeringDB</a:t>
            </a:r>
            <a:r>
              <a:rPr lang="en-US" sz="5400" b="0" i="0" u="none" strike="noStrike" cap="none" dirty="0">
                <a:solidFill>
                  <a:srgbClr val="00203E"/>
                </a:solidFill>
                <a:latin typeface="Lato Black"/>
                <a:ea typeface="Lato Black"/>
                <a:cs typeface="Lato Black"/>
                <a:sym typeface="Lato Black"/>
              </a:rPr>
              <a:t> Operations &amp; Product Update</a:t>
            </a:r>
            <a:endParaRPr dirty="0"/>
          </a:p>
        </p:txBody>
      </p:sp>
      <p:sp>
        <p:nvSpPr>
          <p:cNvPr id="41" name="Google Shape;41;p1"/>
          <p:cNvSpPr txBox="1">
            <a:spLocks noGrp="1"/>
          </p:cNvSpPr>
          <p:nvPr>
            <p:ph type="subTitle" idx="4294967295"/>
          </p:nvPr>
        </p:nvSpPr>
        <p:spPr>
          <a:xfrm>
            <a:off x="1524000" y="5052078"/>
            <a:ext cx="9144000" cy="760501"/>
          </a:xfrm>
          <a:prstGeom prst="rect">
            <a:avLst/>
          </a:prstGeom>
          <a:noFill/>
          <a:ln>
            <a:noFill/>
          </a:ln>
        </p:spPr>
        <p:txBody>
          <a:bodyPr spcFirstLastPara="1" wrap="square" lIns="45675" tIns="45675" rIns="45675" bIns="45675" anchor="t" anchorCtr="0">
            <a:normAutofit/>
          </a:bodyPr>
          <a:lstStyle/>
          <a:p>
            <a:pPr marL="0" marR="0" lvl="0" indent="0" algn="ctr" rtl="0">
              <a:lnSpc>
                <a:spcPct val="72000"/>
              </a:lnSpc>
              <a:spcBef>
                <a:spcPts val="0"/>
              </a:spcBef>
              <a:spcAft>
                <a:spcPts val="0"/>
              </a:spcAft>
              <a:buClr>
                <a:srgbClr val="00203E"/>
              </a:buClr>
              <a:buSzPts val="2136"/>
              <a:buFont typeface="Arial"/>
              <a:buNone/>
            </a:pPr>
            <a:r>
              <a:rPr lang="en-US" sz="2136" dirty="0"/>
              <a:t>Arnold Nipper</a:t>
            </a:r>
            <a:endParaRPr dirty="0"/>
          </a:p>
          <a:p>
            <a:pPr marL="0" marR="0" lvl="0" indent="0" algn="ctr" rtl="0">
              <a:lnSpc>
                <a:spcPct val="72000"/>
              </a:lnSpc>
              <a:spcBef>
                <a:spcPts val="800"/>
              </a:spcBef>
              <a:spcAft>
                <a:spcPts val="0"/>
              </a:spcAft>
              <a:buClr>
                <a:srgbClr val="00203E"/>
              </a:buClr>
              <a:buSzPts val="2136"/>
              <a:buFont typeface="Arial"/>
              <a:buNone/>
            </a:pPr>
            <a:r>
              <a:rPr lang="en-US" sz="2136" dirty="0"/>
              <a:t>arnold</a:t>
            </a:r>
            <a:r>
              <a:rPr lang="en-US" sz="2136" b="0" i="0" u="none" strike="noStrike" cap="none" dirty="0">
                <a:solidFill>
                  <a:srgbClr val="00203E"/>
                </a:solidFill>
                <a:latin typeface="Lato"/>
                <a:ea typeface="Lato"/>
                <a:cs typeface="Lato"/>
                <a:sym typeface="Lato"/>
              </a:rPr>
              <a:t>@peeringdb.com</a:t>
            </a:r>
            <a:endParaRPr dirty="0"/>
          </a:p>
        </p:txBody>
      </p:sp>
      <p:sp>
        <p:nvSpPr>
          <p:cNvPr id="3" name="Slide Number Placeholder 2">
            <a:extLst>
              <a:ext uri="{FF2B5EF4-FFF2-40B4-BE49-F238E27FC236}">
                <a16:creationId xmlns:a16="http://schemas.microsoft.com/office/drawing/2014/main" id="{ED2408CD-3425-416D-94D6-39B51B4B4E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25DE-F08A-47BF-A79C-5EBBC748034E}"/>
              </a:ext>
            </a:extLst>
          </p:cNvPr>
          <p:cNvSpPr>
            <a:spLocks noGrp="1"/>
          </p:cNvSpPr>
          <p:nvPr>
            <p:ph type="title"/>
          </p:nvPr>
        </p:nvSpPr>
        <p:spPr/>
        <p:txBody>
          <a:bodyPr/>
          <a:lstStyle/>
          <a:p>
            <a:r>
              <a:rPr lang="de-DE" dirty="0"/>
              <a:t>Account Security</a:t>
            </a:r>
          </a:p>
        </p:txBody>
      </p:sp>
      <p:sp>
        <p:nvSpPr>
          <p:cNvPr id="3" name="Inhaltsplatzhalter 2">
            <a:extLst>
              <a:ext uri="{FF2B5EF4-FFF2-40B4-BE49-F238E27FC236}">
                <a16:creationId xmlns:a16="http://schemas.microsoft.com/office/drawing/2014/main" id="{3E843762-8C9C-4FED-B1F7-09D9BF8D6D01}"/>
              </a:ext>
            </a:extLst>
          </p:cNvPr>
          <p:cNvSpPr>
            <a:spLocks noGrp="1"/>
          </p:cNvSpPr>
          <p:nvPr>
            <p:ph idx="1"/>
          </p:nvPr>
        </p:nvSpPr>
        <p:spPr/>
        <p:txBody>
          <a:bodyPr/>
          <a:lstStyle/>
          <a:p>
            <a:r>
              <a:rPr lang="en-US" dirty="0"/>
              <a:t>Two-factor authentication (2FA) (2.21.0)</a:t>
            </a:r>
          </a:p>
          <a:p>
            <a:pPr lvl="1"/>
            <a:r>
              <a:rPr lang="en-US" dirty="0"/>
              <a:t>Using time-based one-time password (TOTP) - no SMS, no email</a:t>
            </a:r>
          </a:p>
          <a:p>
            <a:pPr lvl="1"/>
            <a:r>
              <a:rPr lang="en-US" dirty="0"/>
              <a:t>Setup via User Profile</a:t>
            </a:r>
          </a:p>
          <a:p>
            <a:pPr lvl="1"/>
            <a:r>
              <a:rPr lang="en-US" dirty="0"/>
              <a:t>Highly recommended</a:t>
            </a:r>
          </a:p>
          <a:p>
            <a:pPr lvl="1"/>
            <a:r>
              <a:rPr lang="en-US" dirty="0"/>
              <a:t>Provision for backup codes and recovery tokens</a:t>
            </a:r>
          </a:p>
          <a:p>
            <a:r>
              <a:rPr lang="en-US" dirty="0"/>
              <a:t>Fast </a:t>
            </a:r>
            <a:r>
              <a:rPr lang="en-US" dirty="0" err="1"/>
              <a:t>IDentity</a:t>
            </a:r>
            <a:r>
              <a:rPr lang="en-US" dirty="0"/>
              <a:t> Online (FIDO) Universal 2nd Factor (U2F) 			  2FA support (2.33.0)</a:t>
            </a:r>
          </a:p>
          <a:p>
            <a:pPr lvl="1"/>
            <a:r>
              <a:rPr lang="en-US" dirty="0"/>
              <a:t>Allowing users to enable 2FA without relying on a TOTP app</a:t>
            </a:r>
          </a:p>
          <a:p>
            <a:r>
              <a:rPr lang="en-US" dirty="0"/>
              <a:t>HOWTO: </a:t>
            </a:r>
            <a:r>
              <a:rPr lang="en-US" dirty="0">
                <a:hlinkClick r:id="rId2"/>
              </a:rPr>
              <a:t>https://docs.peeringdb.com/howto/authenticate/</a:t>
            </a:r>
            <a:endParaRPr lang="en-US" dirty="0"/>
          </a:p>
        </p:txBody>
      </p:sp>
      <p:sp>
        <p:nvSpPr>
          <p:cNvPr id="5" name="Fußzeilenplatzhalter 4">
            <a:extLst>
              <a:ext uri="{FF2B5EF4-FFF2-40B4-BE49-F238E27FC236}">
                <a16:creationId xmlns:a16="http://schemas.microsoft.com/office/drawing/2014/main" id="{752854F2-168E-4E61-BAE8-C94292ABC1A7}"/>
              </a:ext>
            </a:extLst>
          </p:cNvPr>
          <p:cNvSpPr>
            <a:spLocks noGrp="1"/>
          </p:cNvSpPr>
          <p:nvPr>
            <p:ph type="ftr" sz="quarter" idx="11"/>
          </p:nvPr>
        </p:nvSpPr>
        <p:spPr/>
        <p:txBody>
          <a:bodyPr/>
          <a:lstStyle/>
          <a:p>
            <a:pPr lvl="0"/>
            <a:r>
              <a:rPr lang="en-US">
                <a:sym typeface="Lato"/>
              </a:rPr>
              <a:t>RIPE85, Connect-WG, Belgrade, Serbia</a:t>
            </a:r>
            <a:endParaRPr lang="en-US" dirty="0"/>
          </a:p>
        </p:txBody>
      </p:sp>
      <p:sp>
        <p:nvSpPr>
          <p:cNvPr id="10" name="Google Shape;160;p8">
            <a:extLst>
              <a:ext uri="{FF2B5EF4-FFF2-40B4-BE49-F238E27FC236}">
                <a16:creationId xmlns:a16="http://schemas.microsoft.com/office/drawing/2014/main" id="{67B0A82E-A407-4122-8008-F462FEC5CB39}"/>
              </a:ext>
            </a:extLst>
          </p:cNvPr>
          <p:cNvSpPr txBox="1"/>
          <p:nvPr/>
        </p:nvSpPr>
        <p:spPr>
          <a:xfrm>
            <a:off x="2252897" y="6400447"/>
            <a:ext cx="1282851"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lang="en-US" dirty="0"/>
          </a:p>
        </p:txBody>
      </p:sp>
      <p:pic>
        <p:nvPicPr>
          <p:cNvPr id="12" name="Picture 11" descr="A picture containing electronics&#10;&#10;Description automatically generated">
            <a:extLst>
              <a:ext uri="{FF2B5EF4-FFF2-40B4-BE49-F238E27FC236}">
                <a16:creationId xmlns:a16="http://schemas.microsoft.com/office/drawing/2014/main" id="{F415F48A-07B3-44BD-AD9F-7954A16B601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59283" y="4668589"/>
            <a:ext cx="1670480" cy="1084950"/>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ADA1BE9C-F48C-4BD5-B80B-33203740705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59283" y="1416747"/>
            <a:ext cx="1670481" cy="2971230"/>
          </a:xfrm>
          <a:prstGeom prst="rect">
            <a:avLst/>
          </a:prstGeom>
          <a:ln w="38100">
            <a:solidFill>
              <a:schemeClr val="tx2"/>
            </a:solidFill>
          </a:ln>
        </p:spPr>
      </p:pic>
      <p:sp>
        <p:nvSpPr>
          <p:cNvPr id="6" name="Foliennummernplatzhalter 5">
            <a:extLst>
              <a:ext uri="{FF2B5EF4-FFF2-40B4-BE49-F238E27FC236}">
                <a16:creationId xmlns:a16="http://schemas.microsoft.com/office/drawing/2014/main" id="{AD6D0575-FC53-1DBF-B8EA-DA593499404F}"/>
              </a:ext>
            </a:extLst>
          </p:cNvPr>
          <p:cNvSpPr>
            <a:spLocks noGrp="1"/>
          </p:cNvSpPr>
          <p:nvPr>
            <p:ph type="sldNum" sz="quarter" idx="12"/>
          </p:nvPr>
        </p:nvSpPr>
        <p:spPr/>
        <p:txBody>
          <a:bodyPr/>
          <a:lstStyle/>
          <a:p>
            <a:fld id="{262CB1E8-EC63-49BB-A3D2-FEC67037859C}" type="slidenum">
              <a:rPr lang="en-US" smtClean="0"/>
              <a:pPr/>
              <a:t>10</a:t>
            </a:fld>
            <a:endParaRPr lang="en-US" dirty="0"/>
          </a:p>
        </p:txBody>
      </p:sp>
    </p:spTree>
    <p:extLst>
      <p:ext uri="{BB962C8B-B14F-4D97-AF65-F5344CB8AC3E}">
        <p14:creationId xmlns:p14="http://schemas.microsoft.com/office/powerpoint/2010/main" val="371864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07EA9-7583-4905-BF3C-765AD011CA38}"/>
              </a:ext>
            </a:extLst>
          </p:cNvPr>
          <p:cNvSpPr>
            <a:spLocks noGrp="1"/>
          </p:cNvSpPr>
          <p:nvPr>
            <p:ph type="title"/>
          </p:nvPr>
        </p:nvSpPr>
        <p:spPr/>
        <p:txBody>
          <a:bodyPr>
            <a:normAutofit/>
          </a:bodyPr>
          <a:lstStyle/>
          <a:p>
            <a:r>
              <a:rPr lang="de-DE" dirty="0"/>
              <a:t>Self-Selection Fields – Exchanges (2.27.0)</a:t>
            </a:r>
          </a:p>
        </p:txBody>
      </p:sp>
      <p:sp>
        <p:nvSpPr>
          <p:cNvPr id="3" name="Inhaltsplatzhalter 2">
            <a:extLst>
              <a:ext uri="{FF2B5EF4-FFF2-40B4-BE49-F238E27FC236}">
                <a16:creationId xmlns:a16="http://schemas.microsoft.com/office/drawing/2014/main" id="{F106F2D4-F109-469D-A9A5-8DFAF53DDDE5}"/>
              </a:ext>
            </a:extLst>
          </p:cNvPr>
          <p:cNvSpPr>
            <a:spLocks noGrp="1"/>
          </p:cNvSpPr>
          <p:nvPr>
            <p:ph idx="1"/>
          </p:nvPr>
        </p:nvSpPr>
        <p:spPr/>
        <p:txBody>
          <a:bodyPr>
            <a:normAutofit/>
          </a:bodyPr>
          <a:lstStyle/>
          <a:p>
            <a:r>
              <a:rPr lang="de-DE" dirty="0"/>
              <a:t>Service Level</a:t>
            </a:r>
          </a:p>
          <a:p>
            <a:pPr lvl="1"/>
            <a:r>
              <a:rPr lang="de-DE" dirty="0"/>
              <a:t>Best </a:t>
            </a:r>
            <a:r>
              <a:rPr lang="de-DE" dirty="0" err="1"/>
              <a:t>Effort</a:t>
            </a:r>
            <a:r>
              <a:rPr lang="de-DE" dirty="0"/>
              <a:t> (</a:t>
            </a:r>
            <a:r>
              <a:rPr lang="de-DE" dirty="0" err="1"/>
              <a:t>no</a:t>
            </a:r>
            <a:r>
              <a:rPr lang="de-DE" dirty="0"/>
              <a:t> SLA)</a:t>
            </a:r>
          </a:p>
          <a:p>
            <a:pPr lvl="1"/>
            <a:r>
              <a:rPr lang="de-DE" dirty="0"/>
              <a:t>Normal Business Hours</a:t>
            </a:r>
          </a:p>
          <a:p>
            <a:pPr lvl="1"/>
            <a:r>
              <a:rPr lang="de-DE" dirty="0"/>
              <a:t>24/7 Support</a:t>
            </a:r>
          </a:p>
          <a:p>
            <a:pPr lvl="1"/>
            <a:r>
              <a:rPr lang="de-DE" dirty="0"/>
              <a:t>Not </a:t>
            </a:r>
            <a:r>
              <a:rPr lang="de-DE" dirty="0" err="1"/>
              <a:t>Disclosed</a:t>
            </a:r>
            <a:r>
              <a:rPr lang="de-DE" dirty="0"/>
              <a:t> (</a:t>
            </a:r>
            <a:r>
              <a:rPr lang="de-DE" dirty="0" err="1"/>
              <a:t>default</a:t>
            </a:r>
            <a:r>
              <a:rPr lang="de-DE" dirty="0"/>
              <a:t>)</a:t>
            </a:r>
          </a:p>
          <a:p>
            <a:r>
              <a:rPr lang="de-DE" dirty="0"/>
              <a:t>Terms</a:t>
            </a:r>
          </a:p>
          <a:p>
            <a:pPr lvl="1"/>
            <a:r>
              <a:rPr lang="de-DE" dirty="0" err="1"/>
              <a:t>No</a:t>
            </a:r>
            <a:r>
              <a:rPr lang="de-DE" dirty="0"/>
              <a:t> Commercial Terms</a:t>
            </a:r>
          </a:p>
          <a:p>
            <a:pPr lvl="1"/>
            <a:r>
              <a:rPr lang="de-DE" dirty="0" err="1"/>
              <a:t>Bundled</a:t>
            </a:r>
            <a:r>
              <a:rPr lang="de-DE" dirty="0"/>
              <a:t> </a:t>
            </a:r>
            <a:r>
              <a:rPr lang="de-DE" dirty="0" err="1"/>
              <a:t>with</a:t>
            </a:r>
            <a:r>
              <a:rPr lang="de-DE" dirty="0"/>
              <a:t> </a:t>
            </a:r>
            <a:r>
              <a:rPr lang="de-DE" dirty="0" err="1"/>
              <a:t>other</a:t>
            </a:r>
            <a:r>
              <a:rPr lang="de-DE" dirty="0"/>
              <a:t> Services</a:t>
            </a:r>
          </a:p>
          <a:p>
            <a:pPr lvl="1"/>
            <a:r>
              <a:rPr lang="de-DE" dirty="0"/>
              <a:t>NRC </a:t>
            </a:r>
            <a:r>
              <a:rPr lang="de-DE" dirty="0" err="1"/>
              <a:t>only</a:t>
            </a:r>
            <a:endParaRPr lang="de-DE" dirty="0"/>
          </a:p>
          <a:p>
            <a:pPr lvl="1"/>
            <a:r>
              <a:rPr lang="de-DE" dirty="0" err="1"/>
              <a:t>Recurring</a:t>
            </a:r>
            <a:r>
              <a:rPr lang="de-DE" dirty="0"/>
              <a:t> Fees</a:t>
            </a:r>
          </a:p>
          <a:p>
            <a:pPr lvl="1"/>
            <a:r>
              <a:rPr lang="de-DE" dirty="0"/>
              <a:t>Not </a:t>
            </a:r>
            <a:r>
              <a:rPr lang="de-DE" dirty="0" err="1"/>
              <a:t>Disclosed</a:t>
            </a:r>
            <a:r>
              <a:rPr lang="de-DE" dirty="0"/>
              <a:t> (</a:t>
            </a:r>
            <a:r>
              <a:rPr lang="de-DE" dirty="0" err="1"/>
              <a:t>default</a:t>
            </a:r>
            <a:r>
              <a:rPr lang="de-DE" dirty="0"/>
              <a:t>)</a:t>
            </a:r>
          </a:p>
        </p:txBody>
      </p:sp>
      <p:sp>
        <p:nvSpPr>
          <p:cNvPr id="5" name="Fußzeilenplatzhalter 4">
            <a:extLst>
              <a:ext uri="{FF2B5EF4-FFF2-40B4-BE49-F238E27FC236}">
                <a16:creationId xmlns:a16="http://schemas.microsoft.com/office/drawing/2014/main" id="{6718BF3B-6224-4378-99F8-A095F9BBA12A}"/>
              </a:ext>
            </a:extLst>
          </p:cNvPr>
          <p:cNvSpPr>
            <a:spLocks noGrp="1"/>
          </p:cNvSpPr>
          <p:nvPr>
            <p:ph type="ftr" sz="quarter" idx="11"/>
          </p:nvPr>
        </p:nvSpPr>
        <p:spPr/>
        <p:txBody>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a:solidFill>
                  <a:schemeClr val="accent3"/>
                </a:solidFill>
                <a:latin typeface="Lato"/>
                <a:ea typeface="Lato"/>
                <a:cs typeface="Lato"/>
                <a:sym typeface="Lato"/>
              </a:rPr>
              <a:t>RIPE85, Connect-WG, Belgrade, Serbia</a:t>
            </a:r>
            <a:endParaRPr lang="en-US" dirty="0"/>
          </a:p>
        </p:txBody>
      </p:sp>
      <p:pic>
        <p:nvPicPr>
          <p:cNvPr id="8" name="Grafik 7" descr="Ein Bild, das Text enthält.&#10;&#10;Automatisch generierte Beschreibung">
            <a:extLst>
              <a:ext uri="{FF2B5EF4-FFF2-40B4-BE49-F238E27FC236}">
                <a16:creationId xmlns:a16="http://schemas.microsoft.com/office/drawing/2014/main" id="{D74CEC7C-C796-4009-B47A-2B38DAD8F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457" y="1344495"/>
            <a:ext cx="6391372" cy="4764639"/>
          </a:xfrm>
          <a:prstGeom prst="rect">
            <a:avLst/>
          </a:prstGeom>
        </p:spPr>
      </p:pic>
      <p:sp>
        <p:nvSpPr>
          <p:cNvPr id="7" name="Google Shape;160;p8">
            <a:extLst>
              <a:ext uri="{FF2B5EF4-FFF2-40B4-BE49-F238E27FC236}">
                <a16:creationId xmlns:a16="http://schemas.microsoft.com/office/drawing/2014/main" id="{47890614-C417-49D4-BA1B-A9CCB8815D20}"/>
              </a:ext>
            </a:extLst>
          </p:cNvPr>
          <p:cNvSpPr txBox="1"/>
          <p:nvPr/>
        </p:nvSpPr>
        <p:spPr>
          <a:xfrm>
            <a:off x="2252897" y="6400447"/>
            <a:ext cx="1282851"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lang="en-US" dirty="0"/>
          </a:p>
        </p:txBody>
      </p:sp>
      <p:sp>
        <p:nvSpPr>
          <p:cNvPr id="6" name="Foliennummernplatzhalter 5">
            <a:extLst>
              <a:ext uri="{FF2B5EF4-FFF2-40B4-BE49-F238E27FC236}">
                <a16:creationId xmlns:a16="http://schemas.microsoft.com/office/drawing/2014/main" id="{C18F2354-AAAB-A46C-E983-5D8FBF807A02}"/>
              </a:ext>
            </a:extLst>
          </p:cNvPr>
          <p:cNvSpPr>
            <a:spLocks noGrp="1"/>
          </p:cNvSpPr>
          <p:nvPr>
            <p:ph type="sldNum" sz="quarter" idx="12"/>
          </p:nvPr>
        </p:nvSpPr>
        <p:spPr/>
        <p:txBody>
          <a:bodyPr/>
          <a:lstStyle/>
          <a:p>
            <a:fld id="{262CB1E8-EC63-49BB-A3D2-FEC67037859C}" type="slidenum">
              <a:rPr lang="en-US" smtClean="0"/>
              <a:pPr/>
              <a:t>11</a:t>
            </a:fld>
            <a:endParaRPr lang="en-US" dirty="0"/>
          </a:p>
        </p:txBody>
      </p:sp>
    </p:spTree>
    <p:extLst>
      <p:ext uri="{BB962C8B-B14F-4D97-AF65-F5344CB8AC3E}">
        <p14:creationId xmlns:p14="http://schemas.microsoft.com/office/powerpoint/2010/main" val="140696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95F3A-FB15-4D4F-8FDB-A6F761CEF8EE}"/>
              </a:ext>
            </a:extLst>
          </p:cNvPr>
          <p:cNvSpPr>
            <a:spLocks noGrp="1"/>
          </p:cNvSpPr>
          <p:nvPr>
            <p:ph type="title"/>
          </p:nvPr>
        </p:nvSpPr>
        <p:spPr/>
        <p:txBody>
          <a:bodyPr/>
          <a:lstStyle/>
          <a:p>
            <a:r>
              <a:rPr lang="de-DE" dirty="0"/>
              <a:t>Self-Selection Fields – Facilities (2.30.0)</a:t>
            </a:r>
          </a:p>
        </p:txBody>
      </p:sp>
      <p:sp>
        <p:nvSpPr>
          <p:cNvPr id="3" name="Inhaltsplatzhalter 2">
            <a:extLst>
              <a:ext uri="{FF2B5EF4-FFF2-40B4-BE49-F238E27FC236}">
                <a16:creationId xmlns:a16="http://schemas.microsoft.com/office/drawing/2014/main" id="{D10E8AD9-11D8-4B91-8698-145851007672}"/>
              </a:ext>
            </a:extLst>
          </p:cNvPr>
          <p:cNvSpPr>
            <a:spLocks noGrp="1"/>
          </p:cNvSpPr>
          <p:nvPr>
            <p:ph idx="1"/>
          </p:nvPr>
        </p:nvSpPr>
        <p:spPr/>
        <p:txBody>
          <a:bodyPr>
            <a:normAutofit fontScale="92500" lnSpcReduction="20000"/>
          </a:bodyPr>
          <a:lstStyle/>
          <a:p>
            <a:r>
              <a:rPr lang="de-DE" dirty="0"/>
              <a:t>Property</a:t>
            </a:r>
          </a:p>
          <a:p>
            <a:pPr lvl="1"/>
            <a:r>
              <a:rPr lang="de-DE" dirty="0" err="1"/>
              <a:t>Lessee</a:t>
            </a:r>
            <a:endParaRPr lang="de-DE" dirty="0"/>
          </a:p>
          <a:p>
            <a:pPr lvl="1"/>
            <a:r>
              <a:rPr lang="de-DE" dirty="0" err="1"/>
              <a:t>Owner</a:t>
            </a:r>
            <a:endParaRPr lang="de-DE" dirty="0"/>
          </a:p>
          <a:p>
            <a:pPr lvl="1"/>
            <a:r>
              <a:rPr lang="de-DE" dirty="0"/>
              <a:t>Not </a:t>
            </a:r>
            <a:r>
              <a:rPr lang="de-DE" dirty="0" err="1"/>
              <a:t>Disclosed</a:t>
            </a:r>
            <a:r>
              <a:rPr lang="de-DE" dirty="0"/>
              <a:t> (</a:t>
            </a:r>
            <a:r>
              <a:rPr lang="de-DE" dirty="0" err="1"/>
              <a:t>default</a:t>
            </a:r>
            <a:r>
              <a:rPr lang="de-DE" dirty="0"/>
              <a:t>)</a:t>
            </a:r>
          </a:p>
          <a:p>
            <a:r>
              <a:rPr lang="de-DE" dirty="0"/>
              <a:t>Diverse </a:t>
            </a:r>
            <a:r>
              <a:rPr lang="de-DE" dirty="0" err="1"/>
              <a:t>Serving</a:t>
            </a:r>
            <a:r>
              <a:rPr lang="de-DE" dirty="0"/>
              <a:t> </a:t>
            </a:r>
            <a:r>
              <a:rPr lang="de-DE" dirty="0" err="1"/>
              <a:t>Substations</a:t>
            </a:r>
            <a:endParaRPr lang="de-DE" dirty="0"/>
          </a:p>
          <a:p>
            <a:pPr lvl="1"/>
            <a:r>
              <a:rPr lang="de-DE" dirty="0"/>
              <a:t>Yes</a:t>
            </a:r>
          </a:p>
          <a:p>
            <a:pPr lvl="1"/>
            <a:r>
              <a:rPr lang="de-DE" dirty="0" err="1"/>
              <a:t>No</a:t>
            </a:r>
            <a:endParaRPr lang="de-DE" dirty="0"/>
          </a:p>
          <a:p>
            <a:pPr lvl="1"/>
            <a:r>
              <a:rPr lang="de-DE" dirty="0"/>
              <a:t>Not </a:t>
            </a:r>
            <a:r>
              <a:rPr lang="de-DE" dirty="0" err="1"/>
              <a:t>Disclosed</a:t>
            </a:r>
            <a:r>
              <a:rPr lang="de-DE" dirty="0"/>
              <a:t> (</a:t>
            </a:r>
            <a:r>
              <a:rPr lang="de-DE" dirty="0" err="1"/>
              <a:t>default</a:t>
            </a:r>
            <a:r>
              <a:rPr lang="de-DE" dirty="0"/>
              <a:t>)</a:t>
            </a:r>
          </a:p>
          <a:p>
            <a:r>
              <a:rPr lang="de-DE" dirty="0" err="1"/>
              <a:t>Available</a:t>
            </a:r>
            <a:r>
              <a:rPr lang="de-DE" dirty="0"/>
              <a:t> </a:t>
            </a:r>
            <a:r>
              <a:rPr lang="de-DE" dirty="0" err="1"/>
              <a:t>Voltage</a:t>
            </a:r>
            <a:r>
              <a:rPr lang="de-DE" dirty="0"/>
              <a:t> Services</a:t>
            </a:r>
          </a:p>
          <a:p>
            <a:pPr lvl="1"/>
            <a:r>
              <a:rPr lang="de-DE" dirty="0"/>
              <a:t>48 VDC</a:t>
            </a:r>
          </a:p>
          <a:p>
            <a:pPr lvl="1"/>
            <a:r>
              <a:rPr lang="de-DE" dirty="0"/>
              <a:t>120 VAC</a:t>
            </a:r>
          </a:p>
          <a:p>
            <a:pPr lvl="1"/>
            <a:r>
              <a:rPr lang="de-DE" dirty="0"/>
              <a:t>208 VAC</a:t>
            </a:r>
          </a:p>
          <a:p>
            <a:pPr lvl="1"/>
            <a:r>
              <a:rPr lang="de-DE" dirty="0"/>
              <a:t>240 VAC</a:t>
            </a:r>
          </a:p>
          <a:p>
            <a:pPr lvl="1"/>
            <a:r>
              <a:rPr lang="de-DE" dirty="0"/>
              <a:t>480 VAC</a:t>
            </a:r>
          </a:p>
        </p:txBody>
      </p:sp>
      <p:sp>
        <p:nvSpPr>
          <p:cNvPr id="5" name="Fußzeilenplatzhalter 4">
            <a:extLst>
              <a:ext uri="{FF2B5EF4-FFF2-40B4-BE49-F238E27FC236}">
                <a16:creationId xmlns:a16="http://schemas.microsoft.com/office/drawing/2014/main" id="{CB2B4071-BF0A-4875-9172-D7D3A2C359C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B6063"/>
                </a:solidFill>
                <a:effectLst/>
                <a:uLnTx/>
                <a:uFillTx/>
                <a:latin typeface="Lato"/>
                <a:ea typeface="+mn-ea"/>
                <a:cs typeface="+mn-cs"/>
              </a:rPr>
              <a:t>RIPE85, Connect-WG, Belgrade, Serbia</a:t>
            </a:r>
            <a:endParaRPr kumimoji="0" lang="en-US" sz="1200" b="0" i="0" u="none" strike="noStrike" kern="1200" cap="none" spc="0" normalizeH="0" baseline="0" noProof="0" dirty="0">
              <a:ln>
                <a:noFill/>
              </a:ln>
              <a:solidFill>
                <a:srgbClr val="4B6063"/>
              </a:solidFill>
              <a:effectLst/>
              <a:uLnTx/>
              <a:uFillTx/>
              <a:latin typeface="Lato"/>
              <a:ea typeface="+mn-ea"/>
              <a:cs typeface="+mn-cs"/>
            </a:endParaRPr>
          </a:p>
        </p:txBody>
      </p:sp>
      <p:pic>
        <p:nvPicPr>
          <p:cNvPr id="8" name="Grafik 7" descr="Ein Bild, das Text enthält.&#10;&#10;Automatisch generierte Beschreibung">
            <a:extLst>
              <a:ext uri="{FF2B5EF4-FFF2-40B4-BE49-F238E27FC236}">
                <a16:creationId xmlns:a16="http://schemas.microsoft.com/office/drawing/2014/main" id="{E76F68C4-A3A7-4606-87B9-D2FEAF2BB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68" y="1365941"/>
            <a:ext cx="6361337" cy="4497915"/>
          </a:xfrm>
          <a:prstGeom prst="rect">
            <a:avLst/>
          </a:prstGeom>
        </p:spPr>
      </p:pic>
      <p:sp>
        <p:nvSpPr>
          <p:cNvPr id="4" name="Datumsplatzhalter 3">
            <a:extLst>
              <a:ext uri="{FF2B5EF4-FFF2-40B4-BE49-F238E27FC236}">
                <a16:creationId xmlns:a16="http://schemas.microsoft.com/office/drawing/2014/main" id="{12E4738E-2A04-AC89-F54A-159F8CCAE268}"/>
              </a:ext>
            </a:extLst>
          </p:cNvPr>
          <p:cNvSpPr>
            <a:spLocks noGrp="1"/>
          </p:cNvSpPr>
          <p:nvPr>
            <p:ph type="dt" sz="half" idx="10"/>
          </p:nvPr>
        </p:nvSpPr>
        <p:spPr>
          <a:xfrm>
            <a:off x="1946651" y="6356350"/>
            <a:ext cx="2015655" cy="365125"/>
          </a:xfrm>
        </p:spPr>
        <p:txBody>
          <a:bodyPr/>
          <a:lstStyle/>
          <a:p>
            <a:r>
              <a:rPr lang="de-DE" dirty="0"/>
              <a:t>2022-10-26</a:t>
            </a:r>
            <a:endParaRPr lang="en-US" dirty="0"/>
          </a:p>
        </p:txBody>
      </p:sp>
      <p:sp>
        <p:nvSpPr>
          <p:cNvPr id="6" name="Foliennummernplatzhalter 5">
            <a:extLst>
              <a:ext uri="{FF2B5EF4-FFF2-40B4-BE49-F238E27FC236}">
                <a16:creationId xmlns:a16="http://schemas.microsoft.com/office/drawing/2014/main" id="{B0F69561-EC8D-D657-4315-682207BA7524}"/>
              </a:ext>
            </a:extLst>
          </p:cNvPr>
          <p:cNvSpPr>
            <a:spLocks noGrp="1"/>
          </p:cNvSpPr>
          <p:nvPr>
            <p:ph type="sldNum" sz="quarter" idx="12"/>
          </p:nvPr>
        </p:nvSpPr>
        <p:spPr/>
        <p:txBody>
          <a:bodyPr/>
          <a:lstStyle/>
          <a:p>
            <a:fld id="{262CB1E8-EC63-49BB-A3D2-FEC67037859C}" type="slidenum">
              <a:rPr lang="en-US" smtClean="0"/>
              <a:pPr/>
              <a:t>12</a:t>
            </a:fld>
            <a:endParaRPr lang="en-US" dirty="0"/>
          </a:p>
        </p:txBody>
      </p:sp>
    </p:spTree>
    <p:extLst>
      <p:ext uri="{BB962C8B-B14F-4D97-AF65-F5344CB8AC3E}">
        <p14:creationId xmlns:p14="http://schemas.microsoft.com/office/powerpoint/2010/main" val="428407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C32A4-71BA-4C46-B0D0-E4803B76C422}"/>
              </a:ext>
            </a:extLst>
          </p:cNvPr>
          <p:cNvSpPr>
            <a:spLocks noGrp="1"/>
          </p:cNvSpPr>
          <p:nvPr>
            <p:ph type="title"/>
          </p:nvPr>
        </p:nvSpPr>
        <p:spPr/>
        <p:txBody>
          <a:bodyPr/>
          <a:lstStyle/>
          <a:p>
            <a:r>
              <a:rPr lang="en-US" dirty="0"/>
              <a:t>Searching</a:t>
            </a:r>
          </a:p>
        </p:txBody>
      </p:sp>
      <p:sp>
        <p:nvSpPr>
          <p:cNvPr id="3" name="Inhaltsplatzhalter 2">
            <a:extLst>
              <a:ext uri="{FF2B5EF4-FFF2-40B4-BE49-F238E27FC236}">
                <a16:creationId xmlns:a16="http://schemas.microsoft.com/office/drawing/2014/main" id="{592C68EF-66B5-4388-ABD3-8528C7C9BA48}"/>
              </a:ext>
            </a:extLst>
          </p:cNvPr>
          <p:cNvSpPr>
            <a:spLocks noGrp="1"/>
          </p:cNvSpPr>
          <p:nvPr>
            <p:ph idx="1"/>
          </p:nvPr>
        </p:nvSpPr>
        <p:spPr/>
        <p:txBody>
          <a:bodyPr/>
          <a:lstStyle/>
          <a:p>
            <a:r>
              <a:rPr lang="en-US" dirty="0"/>
              <a:t>Improvement from NANOG 83 Hackathon (2.33.0)</a:t>
            </a:r>
          </a:p>
          <a:p>
            <a:r>
              <a:rPr lang="en-US" dirty="0"/>
              <a:t>Searching for numbers return the most relevant results</a:t>
            </a:r>
          </a:p>
          <a:p>
            <a:r>
              <a:rPr lang="en-US" dirty="0"/>
              <a:t>Searching for a short ASN returns just that ASN</a:t>
            </a:r>
          </a:p>
          <a:p>
            <a:r>
              <a:rPr lang="en-US" dirty="0"/>
              <a:t>Searching for two segments of an IP address return related ix and </a:t>
            </a:r>
            <a:r>
              <a:rPr lang="en-US" dirty="0" err="1"/>
              <a:t>netixlan</a:t>
            </a:r>
            <a:r>
              <a:rPr lang="en-US" dirty="0"/>
              <a:t> objects</a:t>
            </a:r>
          </a:p>
          <a:p>
            <a:r>
              <a:rPr lang="en-US" dirty="0"/>
              <a:t>HOWTO: </a:t>
            </a:r>
            <a:r>
              <a:rPr lang="en-US" dirty="0">
                <a:hlinkClick r:id="rId2"/>
              </a:rPr>
              <a:t>https://docs.peeringdb.com/howto/search/</a:t>
            </a:r>
            <a:endParaRPr lang="en-US" dirty="0"/>
          </a:p>
        </p:txBody>
      </p:sp>
      <p:sp>
        <p:nvSpPr>
          <p:cNvPr id="5" name="Fußzeilenplatzhalter 4">
            <a:extLst>
              <a:ext uri="{FF2B5EF4-FFF2-40B4-BE49-F238E27FC236}">
                <a16:creationId xmlns:a16="http://schemas.microsoft.com/office/drawing/2014/main" id="{70E591E2-ACE1-4CC2-947B-DDF484921C83}"/>
              </a:ext>
            </a:extLst>
          </p:cNvPr>
          <p:cNvSpPr>
            <a:spLocks noGrp="1"/>
          </p:cNvSpPr>
          <p:nvPr>
            <p:ph type="ftr" sz="quarter" idx="11"/>
          </p:nvPr>
        </p:nvSpPr>
        <p:spPr/>
        <p:txBody>
          <a:bodyPr/>
          <a:lstStyle/>
          <a:p>
            <a:pPr lvl="0"/>
            <a:r>
              <a:rPr lang="en-US">
                <a:sym typeface="Lato"/>
              </a:rPr>
              <a:t>RIPE85, Connect-WG, Belgrade, Serbia</a:t>
            </a:r>
            <a:endParaRPr lang="en-US" dirty="0"/>
          </a:p>
        </p:txBody>
      </p:sp>
      <p:sp>
        <p:nvSpPr>
          <p:cNvPr id="4" name="Datumsplatzhalter 3">
            <a:extLst>
              <a:ext uri="{FF2B5EF4-FFF2-40B4-BE49-F238E27FC236}">
                <a16:creationId xmlns:a16="http://schemas.microsoft.com/office/drawing/2014/main" id="{477F7AF2-1FBE-CB06-3F41-AE7F712E83AC}"/>
              </a:ext>
            </a:extLst>
          </p:cNvPr>
          <p:cNvSpPr>
            <a:spLocks noGrp="1"/>
          </p:cNvSpPr>
          <p:nvPr>
            <p:ph type="dt" sz="half" idx="10"/>
          </p:nvPr>
        </p:nvSpPr>
        <p:spPr>
          <a:xfrm>
            <a:off x="1903538" y="6401435"/>
            <a:ext cx="2015655" cy="365125"/>
          </a:xfrm>
        </p:spPr>
        <p:txBody>
          <a:bodyPr/>
          <a:lstStyle/>
          <a:p>
            <a:r>
              <a:rPr lang="de-DE" dirty="0"/>
              <a:t>2022-10-26</a:t>
            </a:r>
            <a:endParaRPr lang="en-US" dirty="0"/>
          </a:p>
        </p:txBody>
      </p:sp>
      <p:sp>
        <p:nvSpPr>
          <p:cNvPr id="6" name="Foliennummernplatzhalter 5">
            <a:extLst>
              <a:ext uri="{FF2B5EF4-FFF2-40B4-BE49-F238E27FC236}">
                <a16:creationId xmlns:a16="http://schemas.microsoft.com/office/drawing/2014/main" id="{8E39030F-5582-E0C1-AE02-87D7E4DBE36A}"/>
              </a:ext>
            </a:extLst>
          </p:cNvPr>
          <p:cNvSpPr>
            <a:spLocks noGrp="1"/>
          </p:cNvSpPr>
          <p:nvPr>
            <p:ph type="sldNum" sz="quarter" idx="12"/>
          </p:nvPr>
        </p:nvSpPr>
        <p:spPr/>
        <p:txBody>
          <a:bodyPr/>
          <a:lstStyle/>
          <a:p>
            <a:fld id="{262CB1E8-EC63-49BB-A3D2-FEC67037859C}" type="slidenum">
              <a:rPr lang="en-US" smtClean="0"/>
              <a:pPr/>
              <a:t>13</a:t>
            </a:fld>
            <a:endParaRPr lang="en-US" dirty="0"/>
          </a:p>
        </p:txBody>
      </p:sp>
    </p:spTree>
    <p:extLst>
      <p:ext uri="{BB962C8B-B14F-4D97-AF65-F5344CB8AC3E}">
        <p14:creationId xmlns:p14="http://schemas.microsoft.com/office/powerpoint/2010/main" val="148792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AD24-A256-4F85-B9DD-1F4C56462F7E}"/>
              </a:ext>
            </a:extLst>
          </p:cNvPr>
          <p:cNvSpPr>
            <a:spLocks noGrp="1"/>
          </p:cNvSpPr>
          <p:nvPr>
            <p:ph type="title"/>
          </p:nvPr>
        </p:nvSpPr>
        <p:spPr/>
        <p:txBody>
          <a:bodyPr>
            <a:normAutofit/>
          </a:bodyPr>
          <a:lstStyle/>
          <a:p>
            <a:r>
              <a:rPr lang="en-US" dirty="0"/>
              <a:t>Searching – Facilities</a:t>
            </a:r>
          </a:p>
        </p:txBody>
      </p:sp>
      <p:sp>
        <p:nvSpPr>
          <p:cNvPr id="7" name="Content Placeholder 6">
            <a:extLst>
              <a:ext uri="{FF2B5EF4-FFF2-40B4-BE49-F238E27FC236}">
                <a16:creationId xmlns:a16="http://schemas.microsoft.com/office/drawing/2014/main" id="{2B990E11-2098-474B-A945-D256F6B582EB}"/>
              </a:ext>
            </a:extLst>
          </p:cNvPr>
          <p:cNvSpPr>
            <a:spLocks noGrp="1"/>
          </p:cNvSpPr>
          <p:nvPr>
            <p:ph idx="1"/>
          </p:nvPr>
        </p:nvSpPr>
        <p:spPr>
          <a:xfrm>
            <a:off x="157655" y="1323050"/>
            <a:ext cx="5440387" cy="4764639"/>
          </a:xfrm>
        </p:spPr>
        <p:txBody>
          <a:bodyPr>
            <a:normAutofit/>
          </a:bodyPr>
          <a:lstStyle/>
          <a:p>
            <a:pPr marL="228600" indent="-228240">
              <a:lnSpc>
                <a:spcPct val="90000"/>
              </a:lnSpc>
              <a:spcBef>
                <a:spcPts val="1001"/>
              </a:spcBef>
              <a:buClr>
                <a:srgbClr val="00203E"/>
              </a:buClr>
              <a:buFont typeface="Arial"/>
              <a:buChar char="•"/>
            </a:pPr>
            <a:r>
              <a:rPr lang="en-US" spc="-1" dirty="0">
                <a:solidFill>
                  <a:srgbClr val="00203E"/>
                </a:solidFill>
                <a:latin typeface="Lato"/>
              </a:rPr>
              <a:t>The address is </a:t>
            </a:r>
            <a:r>
              <a:rPr lang="en-US" sz="2800" b="0" strike="noStrike" spc="-1" dirty="0">
                <a:solidFill>
                  <a:srgbClr val="00203E"/>
                </a:solidFill>
                <a:latin typeface="Lato"/>
              </a:rPr>
              <a:t>mapped to coordinates</a:t>
            </a:r>
          </a:p>
          <a:p>
            <a:pPr lvl="1" indent="-228240">
              <a:spcBef>
                <a:spcPts val="1001"/>
              </a:spcBef>
              <a:buClr>
                <a:srgbClr val="00203E"/>
              </a:buClr>
              <a:buFont typeface="Arial"/>
              <a:buChar char="•"/>
            </a:pPr>
            <a:r>
              <a:rPr lang="en-US" b="0" strike="noStrike" spc="-1" dirty="0">
                <a:solidFill>
                  <a:srgbClr val="00203E"/>
                </a:solidFill>
                <a:latin typeface="Lato"/>
              </a:rPr>
              <a:t>Search a radius from any location</a:t>
            </a:r>
          </a:p>
          <a:p>
            <a:pPr lvl="1" indent="-228240">
              <a:spcBef>
                <a:spcPts val="1001"/>
              </a:spcBef>
              <a:buClr>
                <a:srgbClr val="00203E"/>
              </a:buClr>
              <a:buFont typeface="Arial"/>
              <a:buChar char="•"/>
            </a:pPr>
            <a:r>
              <a:rPr lang="en-US" b="0" strike="noStrike" spc="-1" dirty="0">
                <a:solidFill>
                  <a:srgbClr val="00203E"/>
                </a:solidFill>
                <a:latin typeface="Lato"/>
              </a:rPr>
              <a:t>Filter searches on criteria</a:t>
            </a:r>
          </a:p>
          <a:p>
            <a:pPr lvl="1" indent="-228240">
              <a:spcBef>
                <a:spcPts val="1001"/>
              </a:spcBef>
              <a:buClr>
                <a:srgbClr val="00203E"/>
              </a:buClr>
              <a:buFont typeface="Arial"/>
              <a:buChar char="•"/>
            </a:pPr>
            <a:r>
              <a:rPr lang="en-US" b="0" strike="noStrike" spc="-1" dirty="0">
                <a:solidFill>
                  <a:srgbClr val="00203E"/>
                </a:solidFill>
                <a:latin typeface="Lato"/>
              </a:rPr>
              <a:t>Export as JSON or CSV</a:t>
            </a:r>
          </a:p>
          <a:p>
            <a:pPr marL="228600" indent="-228240">
              <a:lnSpc>
                <a:spcPct val="90000"/>
              </a:lnSpc>
              <a:spcBef>
                <a:spcPts val="1001"/>
              </a:spcBef>
              <a:buClr>
                <a:srgbClr val="00203E"/>
              </a:buClr>
              <a:buFont typeface="Arial"/>
              <a:buChar char="•"/>
            </a:pPr>
            <a:r>
              <a:rPr lang="en-US" spc="-1" dirty="0">
                <a:solidFill>
                  <a:srgbClr val="00203E"/>
                </a:solidFill>
                <a:latin typeface="Lato"/>
              </a:rPr>
              <a:t>Additional information</a:t>
            </a:r>
          </a:p>
          <a:p>
            <a:pPr lvl="1" indent="-228240">
              <a:spcBef>
                <a:spcPts val="1001"/>
              </a:spcBef>
              <a:buClr>
                <a:srgbClr val="00203E"/>
              </a:buClr>
              <a:buFont typeface="Arial"/>
              <a:buChar char="•"/>
            </a:pPr>
            <a:r>
              <a:rPr lang="en-US" spc="-1" dirty="0">
                <a:solidFill>
                  <a:srgbClr val="00203E"/>
                </a:solidFill>
                <a:latin typeface="Lato"/>
              </a:rPr>
              <a:t>Property Ownership</a:t>
            </a:r>
          </a:p>
          <a:p>
            <a:pPr lvl="1" indent="-228240">
              <a:spcBef>
                <a:spcPts val="1001"/>
              </a:spcBef>
              <a:buClr>
                <a:srgbClr val="00203E"/>
              </a:buClr>
              <a:buFont typeface="Arial"/>
              <a:buChar char="•"/>
            </a:pPr>
            <a:r>
              <a:rPr lang="en-US" spc="-1" dirty="0">
                <a:solidFill>
                  <a:srgbClr val="00203E"/>
                </a:solidFill>
                <a:latin typeface="Lato"/>
              </a:rPr>
              <a:t>Redundancy</a:t>
            </a:r>
          </a:p>
          <a:p>
            <a:pPr lvl="1" indent="-228240">
              <a:spcBef>
                <a:spcPts val="1001"/>
              </a:spcBef>
              <a:buClr>
                <a:srgbClr val="00203E"/>
              </a:buClr>
              <a:buFont typeface="Arial"/>
              <a:buChar char="•"/>
            </a:pPr>
            <a:r>
              <a:rPr lang="en-US" spc="-1" dirty="0">
                <a:solidFill>
                  <a:srgbClr val="00203E"/>
                </a:solidFill>
                <a:latin typeface="Lato"/>
              </a:rPr>
              <a:t>Power Provided</a:t>
            </a:r>
          </a:p>
          <a:p>
            <a:pPr lvl="1" indent="-228240">
              <a:spcBef>
                <a:spcPts val="1001"/>
              </a:spcBef>
              <a:buClr>
                <a:srgbClr val="00203E"/>
              </a:buClr>
              <a:buFont typeface="Arial"/>
              <a:buChar char="•"/>
            </a:pPr>
            <a:endParaRPr lang="en-US" sz="3200" b="0" strike="noStrike" spc="-1" dirty="0">
              <a:solidFill>
                <a:srgbClr val="00203E"/>
              </a:solidFill>
              <a:latin typeface="Lato"/>
            </a:endParaRPr>
          </a:p>
          <a:p>
            <a:endParaRPr lang="en-US" dirty="0"/>
          </a:p>
        </p:txBody>
      </p:sp>
      <p:sp>
        <p:nvSpPr>
          <p:cNvPr id="5" name="Footer Placeholder 4">
            <a:extLst>
              <a:ext uri="{FF2B5EF4-FFF2-40B4-BE49-F238E27FC236}">
                <a16:creationId xmlns:a16="http://schemas.microsoft.com/office/drawing/2014/main" id="{A8CB82BE-F04C-41F4-86C4-6D37018A2CF6}"/>
              </a:ext>
            </a:extLst>
          </p:cNvPr>
          <p:cNvSpPr>
            <a:spLocks noGrp="1"/>
          </p:cNvSpPr>
          <p:nvPr>
            <p:ph type="ftr" sz="quarter" idx="11"/>
          </p:nvPr>
        </p:nvSpPr>
        <p:spPr/>
        <p:txBody>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a:solidFill>
                  <a:schemeClr val="accent3"/>
                </a:solidFill>
                <a:latin typeface="Lato"/>
                <a:ea typeface="Lato"/>
                <a:cs typeface="Lato"/>
                <a:sym typeface="Lato"/>
              </a:rPr>
              <a:t>RIPE85, Connect-WG, Belgrade, Serbia</a:t>
            </a:r>
            <a:endParaRPr lang="en-US" dirty="0"/>
          </a:p>
        </p:txBody>
      </p:sp>
      <p:pic>
        <p:nvPicPr>
          <p:cNvPr id="8" name="Grafik 7">
            <a:extLst>
              <a:ext uri="{FF2B5EF4-FFF2-40B4-BE49-F238E27FC236}">
                <a16:creationId xmlns:a16="http://schemas.microsoft.com/office/drawing/2014/main" id="{B3441320-A7A4-42FC-B034-49D291155303}"/>
              </a:ext>
            </a:extLst>
          </p:cNvPr>
          <p:cNvPicPr/>
          <p:nvPr/>
        </p:nvPicPr>
        <p:blipFill>
          <a:blip r:embed="rId2"/>
          <a:stretch/>
        </p:blipFill>
        <p:spPr>
          <a:xfrm>
            <a:off x="5964773" y="1479960"/>
            <a:ext cx="5697360" cy="3898080"/>
          </a:xfrm>
          <a:prstGeom prst="rect">
            <a:avLst/>
          </a:prstGeom>
          <a:ln w="0">
            <a:noFill/>
          </a:ln>
        </p:spPr>
      </p:pic>
      <p:sp>
        <p:nvSpPr>
          <p:cNvPr id="3" name="Datumsplatzhalter 2">
            <a:extLst>
              <a:ext uri="{FF2B5EF4-FFF2-40B4-BE49-F238E27FC236}">
                <a16:creationId xmlns:a16="http://schemas.microsoft.com/office/drawing/2014/main" id="{FBF945B7-70C0-FAAB-8D29-4F74CC049411}"/>
              </a:ext>
            </a:extLst>
          </p:cNvPr>
          <p:cNvSpPr>
            <a:spLocks noGrp="1"/>
          </p:cNvSpPr>
          <p:nvPr>
            <p:ph type="dt" sz="half" idx="10"/>
          </p:nvPr>
        </p:nvSpPr>
        <p:spPr>
          <a:xfrm>
            <a:off x="1903538" y="6313459"/>
            <a:ext cx="2015655" cy="365125"/>
          </a:xfrm>
        </p:spPr>
        <p:txBody>
          <a:bodyPr/>
          <a:lstStyle/>
          <a:p>
            <a:r>
              <a:rPr lang="de-DE" dirty="0"/>
              <a:t>2022-10-26</a:t>
            </a:r>
            <a:endParaRPr lang="en-US" dirty="0"/>
          </a:p>
        </p:txBody>
      </p:sp>
      <p:sp>
        <p:nvSpPr>
          <p:cNvPr id="4" name="Foliennummernplatzhalter 3">
            <a:extLst>
              <a:ext uri="{FF2B5EF4-FFF2-40B4-BE49-F238E27FC236}">
                <a16:creationId xmlns:a16="http://schemas.microsoft.com/office/drawing/2014/main" id="{801E95E7-B81C-A9E5-D604-E0EDA7038776}"/>
              </a:ext>
            </a:extLst>
          </p:cNvPr>
          <p:cNvSpPr>
            <a:spLocks noGrp="1"/>
          </p:cNvSpPr>
          <p:nvPr>
            <p:ph type="sldNum" sz="quarter" idx="12"/>
          </p:nvPr>
        </p:nvSpPr>
        <p:spPr/>
        <p:txBody>
          <a:bodyPr/>
          <a:lstStyle/>
          <a:p>
            <a:fld id="{262CB1E8-EC63-49BB-A3D2-FEC67037859C}" type="slidenum">
              <a:rPr lang="en-US" smtClean="0"/>
              <a:pPr/>
              <a:t>14</a:t>
            </a:fld>
            <a:endParaRPr lang="en-US" dirty="0"/>
          </a:p>
        </p:txBody>
      </p:sp>
    </p:spTree>
    <p:extLst>
      <p:ext uri="{BB962C8B-B14F-4D97-AF65-F5344CB8AC3E}">
        <p14:creationId xmlns:p14="http://schemas.microsoft.com/office/powerpoint/2010/main" val="197701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AD24-A256-4F85-B9DD-1F4C56462F7E}"/>
              </a:ext>
            </a:extLst>
          </p:cNvPr>
          <p:cNvSpPr>
            <a:spLocks noGrp="1"/>
          </p:cNvSpPr>
          <p:nvPr>
            <p:ph type="title"/>
          </p:nvPr>
        </p:nvSpPr>
        <p:spPr/>
        <p:txBody>
          <a:bodyPr>
            <a:normAutofit/>
          </a:bodyPr>
          <a:lstStyle/>
          <a:p>
            <a:r>
              <a:rPr lang="en-US" dirty="0"/>
              <a:t>Searching – Exchanges</a:t>
            </a:r>
          </a:p>
        </p:txBody>
      </p:sp>
      <p:sp>
        <p:nvSpPr>
          <p:cNvPr id="7" name="Content Placeholder 6">
            <a:extLst>
              <a:ext uri="{FF2B5EF4-FFF2-40B4-BE49-F238E27FC236}">
                <a16:creationId xmlns:a16="http://schemas.microsoft.com/office/drawing/2014/main" id="{2B990E11-2098-474B-A945-D256F6B582EB}"/>
              </a:ext>
            </a:extLst>
          </p:cNvPr>
          <p:cNvSpPr>
            <a:spLocks noGrp="1"/>
          </p:cNvSpPr>
          <p:nvPr>
            <p:ph idx="1"/>
          </p:nvPr>
        </p:nvSpPr>
        <p:spPr>
          <a:xfrm>
            <a:off x="157655" y="1323050"/>
            <a:ext cx="5440387" cy="4764639"/>
          </a:xfrm>
        </p:spPr>
        <p:txBody>
          <a:bodyPr>
            <a:normAutofit/>
          </a:bodyPr>
          <a:lstStyle/>
          <a:p>
            <a:pPr indent="-228240">
              <a:spcBef>
                <a:spcPts val="1001"/>
              </a:spcBef>
              <a:buClr>
                <a:srgbClr val="00203E"/>
              </a:buClr>
              <a:buFont typeface="Arial"/>
              <a:buChar char="•"/>
            </a:pPr>
            <a:r>
              <a:rPr lang="en-US" b="0" strike="noStrike" spc="-1" dirty="0">
                <a:solidFill>
                  <a:srgbClr val="00203E"/>
                </a:solidFill>
                <a:latin typeface="Lato"/>
              </a:rPr>
              <a:t>Filter searches on criteria</a:t>
            </a:r>
          </a:p>
          <a:p>
            <a:pPr indent="-228240">
              <a:spcBef>
                <a:spcPts val="1001"/>
              </a:spcBef>
              <a:buClr>
                <a:srgbClr val="00203E"/>
              </a:buClr>
              <a:buFont typeface="Arial"/>
              <a:buChar char="•"/>
            </a:pPr>
            <a:r>
              <a:rPr lang="en-US" b="0" strike="noStrike" spc="-1" dirty="0">
                <a:solidFill>
                  <a:srgbClr val="00203E"/>
                </a:solidFill>
                <a:latin typeface="Lato"/>
              </a:rPr>
              <a:t>Export as JSON or CSV</a:t>
            </a:r>
          </a:p>
          <a:p>
            <a:pPr marL="228600" indent="-228240">
              <a:lnSpc>
                <a:spcPct val="90000"/>
              </a:lnSpc>
              <a:spcBef>
                <a:spcPts val="1001"/>
              </a:spcBef>
              <a:buClr>
                <a:srgbClr val="00203E"/>
              </a:buClr>
              <a:buFont typeface="Arial"/>
              <a:buChar char="•"/>
            </a:pPr>
            <a:r>
              <a:rPr lang="en-US" spc="-1" dirty="0">
                <a:solidFill>
                  <a:srgbClr val="00203E"/>
                </a:solidFill>
                <a:latin typeface="Lato"/>
              </a:rPr>
              <a:t>Additional information</a:t>
            </a:r>
          </a:p>
          <a:p>
            <a:pPr lvl="1" indent="-228240">
              <a:spcBef>
                <a:spcPts val="1001"/>
              </a:spcBef>
              <a:buClr>
                <a:srgbClr val="00203E"/>
              </a:buClr>
              <a:buFont typeface="Arial"/>
              <a:buChar char="•"/>
            </a:pPr>
            <a:r>
              <a:rPr lang="en-US" spc="-1" dirty="0">
                <a:solidFill>
                  <a:srgbClr val="00203E"/>
                </a:solidFill>
                <a:latin typeface="Lato"/>
              </a:rPr>
              <a:t>Service Level</a:t>
            </a:r>
          </a:p>
          <a:p>
            <a:pPr lvl="1" indent="-228240">
              <a:spcBef>
                <a:spcPts val="1001"/>
              </a:spcBef>
              <a:buClr>
                <a:srgbClr val="00203E"/>
              </a:buClr>
              <a:buFont typeface="Arial"/>
              <a:buChar char="•"/>
            </a:pPr>
            <a:r>
              <a:rPr lang="en-US" spc="-1" dirty="0">
                <a:solidFill>
                  <a:srgbClr val="00203E"/>
                </a:solidFill>
                <a:latin typeface="Lato"/>
              </a:rPr>
              <a:t>Terms</a:t>
            </a:r>
          </a:p>
          <a:p>
            <a:pPr lvl="1" indent="-228240">
              <a:spcBef>
                <a:spcPts val="1001"/>
              </a:spcBef>
              <a:buClr>
                <a:srgbClr val="00203E"/>
              </a:buClr>
              <a:buFont typeface="Arial"/>
              <a:buChar char="•"/>
            </a:pPr>
            <a:r>
              <a:rPr lang="en-US" spc="-1" dirty="0">
                <a:solidFill>
                  <a:srgbClr val="00203E"/>
                </a:solidFill>
                <a:latin typeface="Lato"/>
              </a:rPr>
              <a:t>Network Presence</a:t>
            </a:r>
          </a:p>
          <a:p>
            <a:pPr lvl="1" indent="-228240">
              <a:spcBef>
                <a:spcPts val="1001"/>
              </a:spcBef>
              <a:buClr>
                <a:srgbClr val="00203E"/>
              </a:buClr>
              <a:buFont typeface="Arial"/>
              <a:buChar char="•"/>
            </a:pPr>
            <a:endParaRPr lang="en-US" sz="3200" b="0" strike="noStrike" spc="-1" dirty="0">
              <a:solidFill>
                <a:srgbClr val="00203E"/>
              </a:solidFill>
              <a:latin typeface="Lato"/>
            </a:endParaRPr>
          </a:p>
          <a:p>
            <a:endParaRPr lang="en-US" dirty="0"/>
          </a:p>
        </p:txBody>
      </p:sp>
      <p:sp>
        <p:nvSpPr>
          <p:cNvPr id="5" name="Footer Placeholder 4">
            <a:extLst>
              <a:ext uri="{FF2B5EF4-FFF2-40B4-BE49-F238E27FC236}">
                <a16:creationId xmlns:a16="http://schemas.microsoft.com/office/drawing/2014/main" id="{A8CB82BE-F04C-41F4-86C4-6D37018A2CF6}"/>
              </a:ext>
            </a:extLst>
          </p:cNvPr>
          <p:cNvSpPr>
            <a:spLocks noGrp="1"/>
          </p:cNvSpPr>
          <p:nvPr>
            <p:ph type="ftr" sz="quarter" idx="11"/>
          </p:nvPr>
        </p:nvSpPr>
        <p:spPr/>
        <p:txBody>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a:solidFill>
                  <a:schemeClr val="accent3"/>
                </a:solidFill>
                <a:latin typeface="Lato"/>
                <a:ea typeface="Lato"/>
                <a:cs typeface="Lato"/>
                <a:sym typeface="Lato"/>
              </a:rPr>
              <a:t>RIPE85, Connect-WG, Belgrade, Serbia</a:t>
            </a:r>
            <a:endParaRPr lang="en-US" dirty="0"/>
          </a:p>
        </p:txBody>
      </p:sp>
      <p:pic>
        <p:nvPicPr>
          <p:cNvPr id="9" name="Grafik 8">
            <a:extLst>
              <a:ext uri="{FF2B5EF4-FFF2-40B4-BE49-F238E27FC236}">
                <a16:creationId xmlns:a16="http://schemas.microsoft.com/office/drawing/2014/main" id="{092A4F34-8D55-44D2-9647-DA4BA7C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798" y="1417167"/>
            <a:ext cx="6101785" cy="4563648"/>
          </a:xfrm>
          <a:prstGeom prst="rect">
            <a:avLst/>
          </a:prstGeom>
        </p:spPr>
      </p:pic>
      <p:sp>
        <p:nvSpPr>
          <p:cNvPr id="3" name="Datumsplatzhalter 2">
            <a:extLst>
              <a:ext uri="{FF2B5EF4-FFF2-40B4-BE49-F238E27FC236}">
                <a16:creationId xmlns:a16="http://schemas.microsoft.com/office/drawing/2014/main" id="{BE8245AF-FE15-E004-DD8D-0FC4C6D1EBAB}"/>
              </a:ext>
            </a:extLst>
          </p:cNvPr>
          <p:cNvSpPr>
            <a:spLocks noGrp="1"/>
          </p:cNvSpPr>
          <p:nvPr>
            <p:ph type="dt" sz="half" idx="10"/>
          </p:nvPr>
        </p:nvSpPr>
        <p:spPr>
          <a:xfrm>
            <a:off x="1903538" y="6363975"/>
            <a:ext cx="2015655" cy="365125"/>
          </a:xfrm>
        </p:spPr>
        <p:txBody>
          <a:bodyPr/>
          <a:lstStyle/>
          <a:p>
            <a:r>
              <a:rPr lang="de-DE" dirty="0"/>
              <a:t>2022-10-26</a:t>
            </a:r>
            <a:endParaRPr lang="en-US" dirty="0"/>
          </a:p>
        </p:txBody>
      </p:sp>
      <p:sp>
        <p:nvSpPr>
          <p:cNvPr id="4" name="Foliennummernplatzhalter 3">
            <a:extLst>
              <a:ext uri="{FF2B5EF4-FFF2-40B4-BE49-F238E27FC236}">
                <a16:creationId xmlns:a16="http://schemas.microsoft.com/office/drawing/2014/main" id="{7D522F0C-7613-FF72-A485-96DEF5DE40A3}"/>
              </a:ext>
            </a:extLst>
          </p:cNvPr>
          <p:cNvSpPr>
            <a:spLocks noGrp="1"/>
          </p:cNvSpPr>
          <p:nvPr>
            <p:ph type="sldNum" sz="quarter" idx="12"/>
          </p:nvPr>
        </p:nvSpPr>
        <p:spPr/>
        <p:txBody>
          <a:bodyPr/>
          <a:lstStyle/>
          <a:p>
            <a:fld id="{262CB1E8-EC63-49BB-A3D2-FEC67037859C}" type="slidenum">
              <a:rPr lang="en-US" smtClean="0"/>
              <a:pPr/>
              <a:t>15</a:t>
            </a:fld>
            <a:endParaRPr lang="en-US" dirty="0"/>
          </a:p>
        </p:txBody>
      </p:sp>
    </p:spTree>
    <p:extLst>
      <p:ext uri="{BB962C8B-B14F-4D97-AF65-F5344CB8AC3E}">
        <p14:creationId xmlns:p14="http://schemas.microsoft.com/office/powerpoint/2010/main" val="54866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AD24-A256-4F85-B9DD-1F4C56462F7E}"/>
              </a:ext>
            </a:extLst>
          </p:cNvPr>
          <p:cNvSpPr>
            <a:spLocks noGrp="1"/>
          </p:cNvSpPr>
          <p:nvPr>
            <p:ph type="title"/>
          </p:nvPr>
        </p:nvSpPr>
        <p:spPr/>
        <p:txBody>
          <a:bodyPr/>
          <a:lstStyle/>
          <a:p>
            <a:r>
              <a:rPr lang="en-US" dirty="0"/>
              <a:t>Documentation Updates</a:t>
            </a:r>
          </a:p>
        </p:txBody>
      </p:sp>
      <p:sp>
        <p:nvSpPr>
          <p:cNvPr id="7" name="Content Placeholder 6">
            <a:extLst>
              <a:ext uri="{FF2B5EF4-FFF2-40B4-BE49-F238E27FC236}">
                <a16:creationId xmlns:a16="http://schemas.microsoft.com/office/drawing/2014/main" id="{2B990E11-2098-474B-A945-D256F6B582EB}"/>
              </a:ext>
            </a:extLst>
          </p:cNvPr>
          <p:cNvSpPr>
            <a:spLocks noGrp="1"/>
          </p:cNvSpPr>
          <p:nvPr>
            <p:ph idx="1"/>
          </p:nvPr>
        </p:nvSpPr>
        <p:spPr/>
        <p:txBody>
          <a:bodyPr/>
          <a:lstStyle/>
          <a:p>
            <a:r>
              <a:rPr lang="en-US" dirty="0"/>
              <a:t>Started series of HOWTOs</a:t>
            </a:r>
          </a:p>
          <a:p>
            <a:pPr lvl="1"/>
            <a:r>
              <a:rPr lang="en-US" dirty="0">
                <a:hlinkClick r:id="rId2"/>
              </a:rPr>
              <a:t>https://docs.peeringdb.com/howtos/</a:t>
            </a:r>
            <a:endParaRPr lang="en-US" dirty="0"/>
          </a:p>
          <a:p>
            <a:r>
              <a:rPr lang="en-US" dirty="0"/>
              <a:t>Regular blogs on new features</a:t>
            </a:r>
          </a:p>
          <a:p>
            <a:pPr lvl="1"/>
            <a:r>
              <a:rPr lang="en-US" dirty="0">
                <a:hlinkClick r:id="rId3"/>
              </a:rPr>
              <a:t>https://docs.peeringdb.com/blogs/</a:t>
            </a:r>
            <a:endParaRPr lang="en-US" dirty="0"/>
          </a:p>
          <a:p>
            <a:r>
              <a:rPr lang="en-US" dirty="0"/>
              <a:t>Announced on social media</a:t>
            </a:r>
          </a:p>
          <a:p>
            <a:endParaRPr lang="en-US" dirty="0"/>
          </a:p>
        </p:txBody>
      </p:sp>
      <p:sp>
        <p:nvSpPr>
          <p:cNvPr id="5" name="Footer Placeholder 4">
            <a:extLst>
              <a:ext uri="{FF2B5EF4-FFF2-40B4-BE49-F238E27FC236}">
                <a16:creationId xmlns:a16="http://schemas.microsoft.com/office/drawing/2014/main" id="{A8CB82BE-F04C-41F4-86C4-6D37018A2CF6}"/>
              </a:ext>
            </a:extLst>
          </p:cNvPr>
          <p:cNvSpPr>
            <a:spLocks noGrp="1"/>
          </p:cNvSpPr>
          <p:nvPr>
            <p:ph type="ftr" sz="quarter" idx="11"/>
          </p:nvPr>
        </p:nvSpPr>
        <p:spPr/>
        <p:txBody>
          <a:bodyPr/>
          <a:lstStyle/>
          <a:p>
            <a:pPr lvl="0"/>
            <a:r>
              <a:rPr lang="en-US">
                <a:sym typeface="Lato"/>
              </a:rPr>
              <a:t>RIPE85, Connect-WG, Belgrade, Serbia</a:t>
            </a:r>
            <a:endParaRPr lang="en-US" dirty="0"/>
          </a:p>
        </p:txBody>
      </p:sp>
      <p:pic>
        <p:nvPicPr>
          <p:cNvPr id="12" name="Picture 11" descr="Graphical user interface, text, application&#10;&#10;Description automatically generated">
            <a:extLst>
              <a:ext uri="{FF2B5EF4-FFF2-40B4-BE49-F238E27FC236}">
                <a16:creationId xmlns:a16="http://schemas.microsoft.com/office/drawing/2014/main" id="{13342DFE-7A1F-47E7-8DC4-6B8F3E0F9289}"/>
              </a:ext>
            </a:extLst>
          </p:cNvPr>
          <p:cNvPicPr>
            <a:picLocks noChangeAspect="1"/>
          </p:cNvPicPr>
          <p:nvPr/>
        </p:nvPicPr>
        <p:blipFill rotWithShape="1">
          <a:blip r:embed="rId4"/>
          <a:srcRect l="1778" r="12593"/>
          <a:stretch/>
        </p:blipFill>
        <p:spPr>
          <a:xfrm>
            <a:off x="7376845" y="1240856"/>
            <a:ext cx="4284324" cy="4764639"/>
          </a:xfrm>
          <a:prstGeom prst="rect">
            <a:avLst/>
          </a:prstGeom>
        </p:spPr>
      </p:pic>
      <p:sp>
        <p:nvSpPr>
          <p:cNvPr id="3" name="Datumsplatzhalter 2">
            <a:extLst>
              <a:ext uri="{FF2B5EF4-FFF2-40B4-BE49-F238E27FC236}">
                <a16:creationId xmlns:a16="http://schemas.microsoft.com/office/drawing/2014/main" id="{10D8869B-13A7-F274-0406-4CEC239D0A88}"/>
              </a:ext>
            </a:extLst>
          </p:cNvPr>
          <p:cNvSpPr>
            <a:spLocks noGrp="1"/>
          </p:cNvSpPr>
          <p:nvPr>
            <p:ph type="dt" sz="half" idx="10"/>
          </p:nvPr>
        </p:nvSpPr>
        <p:spPr>
          <a:xfrm>
            <a:off x="1903538" y="6313459"/>
            <a:ext cx="2015655" cy="365125"/>
          </a:xfrm>
        </p:spPr>
        <p:txBody>
          <a:bodyPr/>
          <a:lstStyle/>
          <a:p>
            <a:r>
              <a:rPr lang="de-DE" dirty="0"/>
              <a:t>2022-10-26</a:t>
            </a:r>
            <a:endParaRPr lang="en-US" dirty="0"/>
          </a:p>
        </p:txBody>
      </p:sp>
      <p:sp>
        <p:nvSpPr>
          <p:cNvPr id="4" name="Foliennummernplatzhalter 3">
            <a:extLst>
              <a:ext uri="{FF2B5EF4-FFF2-40B4-BE49-F238E27FC236}">
                <a16:creationId xmlns:a16="http://schemas.microsoft.com/office/drawing/2014/main" id="{5BF7D279-A1B4-29D2-198F-4877A0073648}"/>
              </a:ext>
            </a:extLst>
          </p:cNvPr>
          <p:cNvSpPr>
            <a:spLocks noGrp="1"/>
          </p:cNvSpPr>
          <p:nvPr>
            <p:ph type="sldNum" sz="quarter" idx="12"/>
          </p:nvPr>
        </p:nvSpPr>
        <p:spPr/>
        <p:txBody>
          <a:bodyPr/>
          <a:lstStyle/>
          <a:p>
            <a:fld id="{262CB1E8-EC63-49BB-A3D2-FEC67037859C}" type="slidenum">
              <a:rPr lang="en-US" smtClean="0"/>
              <a:pPr/>
              <a:t>16</a:t>
            </a:fld>
            <a:endParaRPr lang="en-US" dirty="0"/>
          </a:p>
        </p:txBody>
      </p:sp>
    </p:spTree>
    <p:extLst>
      <p:ext uri="{BB962C8B-B14F-4D97-AF65-F5344CB8AC3E}">
        <p14:creationId xmlns:p14="http://schemas.microsoft.com/office/powerpoint/2010/main" val="26394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8C92F-CB69-B368-CEF3-DE57BBB7850F}"/>
              </a:ext>
            </a:extLst>
          </p:cNvPr>
          <p:cNvSpPr>
            <a:spLocks noGrp="1"/>
          </p:cNvSpPr>
          <p:nvPr>
            <p:ph type="title"/>
          </p:nvPr>
        </p:nvSpPr>
        <p:spPr/>
        <p:txBody>
          <a:bodyPr/>
          <a:lstStyle/>
          <a:p>
            <a:r>
              <a:rPr lang="en-US" dirty="0"/>
              <a:t>What’s ahead?</a:t>
            </a:r>
          </a:p>
        </p:txBody>
      </p:sp>
      <p:sp>
        <p:nvSpPr>
          <p:cNvPr id="3" name="Inhaltsplatzhalter 2">
            <a:extLst>
              <a:ext uri="{FF2B5EF4-FFF2-40B4-BE49-F238E27FC236}">
                <a16:creationId xmlns:a16="http://schemas.microsoft.com/office/drawing/2014/main" id="{4EA96AE1-B307-D18E-C9E6-767DA10F5DA1}"/>
              </a:ext>
            </a:extLst>
          </p:cNvPr>
          <p:cNvSpPr>
            <a:spLocks noGrp="1"/>
          </p:cNvSpPr>
          <p:nvPr>
            <p:ph idx="1"/>
          </p:nvPr>
        </p:nvSpPr>
        <p:spPr/>
        <p:txBody>
          <a:bodyPr>
            <a:normAutofit/>
          </a:bodyPr>
          <a:lstStyle/>
          <a:p>
            <a:r>
              <a:rPr lang="en-US" sz="2000" dirty="0"/>
              <a:t>Regular updates with </a:t>
            </a:r>
            <a:r>
              <a:rPr lang="en-US" sz="2000" dirty="0">
                <a:hlinkClick r:id="rId2"/>
              </a:rPr>
              <a:t>small features and bug fixes</a:t>
            </a:r>
            <a:endParaRPr lang="en-US" sz="2000" dirty="0"/>
          </a:p>
          <a:p>
            <a:r>
              <a:rPr lang="en-US" sz="2000" dirty="0"/>
              <a:t>Improve searching</a:t>
            </a:r>
          </a:p>
          <a:p>
            <a:pPr lvl="1"/>
            <a:r>
              <a:rPr lang="en-US" sz="1800" dirty="0"/>
              <a:t>Both for GUI and API</a:t>
            </a:r>
          </a:p>
          <a:p>
            <a:r>
              <a:rPr lang="en-US" sz="2000" dirty="0"/>
              <a:t>Finalize tasks from </a:t>
            </a:r>
            <a:r>
              <a:rPr lang="en-US" sz="2000" dirty="0">
                <a:hlinkClick r:id="rId3"/>
              </a:rPr>
              <a:t>Data Ownership Task Force</a:t>
            </a:r>
            <a:endParaRPr lang="en-US" sz="2000" dirty="0"/>
          </a:p>
          <a:p>
            <a:pPr lvl="1"/>
            <a:r>
              <a:rPr lang="en-US" sz="1800" dirty="0"/>
              <a:t>Automatically remove stale connections to an IX</a:t>
            </a:r>
          </a:p>
          <a:p>
            <a:r>
              <a:rPr lang="en-US" sz="2000" dirty="0"/>
              <a:t>Automate Approving Networks, IXPs, and Facilities according to the latest </a:t>
            </a:r>
            <a:r>
              <a:rPr lang="en-US" sz="2000" dirty="0">
                <a:hlinkClick r:id="rId4"/>
              </a:rPr>
              <a:t>Guidelines and Criteria</a:t>
            </a:r>
            <a:endParaRPr lang="en-US" sz="2000" dirty="0"/>
          </a:p>
          <a:p>
            <a:r>
              <a:rPr lang="en-US" sz="2000" dirty="0"/>
              <a:t>Published release schedule on the Release Notes page</a:t>
            </a:r>
          </a:p>
        </p:txBody>
      </p:sp>
      <p:sp>
        <p:nvSpPr>
          <p:cNvPr id="5" name="Fußzeilenplatzhalter 4">
            <a:extLst>
              <a:ext uri="{FF2B5EF4-FFF2-40B4-BE49-F238E27FC236}">
                <a16:creationId xmlns:a16="http://schemas.microsoft.com/office/drawing/2014/main" id="{B0908DE2-CC91-40A0-BD27-668B87935194}"/>
              </a:ext>
            </a:extLst>
          </p:cNvPr>
          <p:cNvSpPr>
            <a:spLocks noGrp="1"/>
          </p:cNvSpPr>
          <p:nvPr>
            <p:ph type="ftr" sz="quarter" idx="11"/>
          </p:nvPr>
        </p:nvSpPr>
        <p:spPr/>
        <p:txBody>
          <a:bodyPr/>
          <a:lstStyle/>
          <a:p>
            <a:pPr lvl="0"/>
            <a:r>
              <a:rPr lang="en-US">
                <a:sym typeface="Lato"/>
              </a:rPr>
              <a:t>RIPE85, Connect-WG, Belgrade, Serbia</a:t>
            </a:r>
            <a:endParaRPr lang="en-US" dirty="0"/>
          </a:p>
        </p:txBody>
      </p:sp>
      <p:sp>
        <p:nvSpPr>
          <p:cNvPr id="6" name="Google Shape;160;p8">
            <a:extLst>
              <a:ext uri="{FF2B5EF4-FFF2-40B4-BE49-F238E27FC236}">
                <a16:creationId xmlns:a16="http://schemas.microsoft.com/office/drawing/2014/main" id="{6819F313-455E-486C-8D00-322BEB6CDA9F}"/>
              </a:ext>
            </a:extLst>
          </p:cNvPr>
          <p:cNvSpPr txBox="1"/>
          <p:nvPr/>
        </p:nvSpPr>
        <p:spPr>
          <a:xfrm>
            <a:off x="2161656" y="6400458"/>
            <a:ext cx="1282851"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lang="en-US" dirty="0"/>
          </a:p>
        </p:txBody>
      </p:sp>
      <p:graphicFrame>
        <p:nvGraphicFramePr>
          <p:cNvPr id="15" name="Table 14">
            <a:extLst>
              <a:ext uri="{FF2B5EF4-FFF2-40B4-BE49-F238E27FC236}">
                <a16:creationId xmlns:a16="http://schemas.microsoft.com/office/drawing/2014/main" id="{F28DB2C9-9333-46E3-A646-5BAF9E705BB7}"/>
              </a:ext>
            </a:extLst>
          </p:cNvPr>
          <p:cNvGraphicFramePr>
            <a:graphicFrameLocks noGrp="1"/>
          </p:cNvGraphicFramePr>
          <p:nvPr>
            <p:extLst>
              <p:ext uri="{D42A27DB-BD31-4B8C-83A1-F6EECF244321}">
                <p14:modId xmlns:p14="http://schemas.microsoft.com/office/powerpoint/2010/main" val="1510303613"/>
              </p:ext>
            </p:extLst>
          </p:nvPr>
        </p:nvGraphicFramePr>
        <p:xfrm>
          <a:off x="494015" y="4022926"/>
          <a:ext cx="9144000" cy="185928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3030235762"/>
                    </a:ext>
                  </a:extLst>
                </a:gridCol>
                <a:gridCol w="2286000">
                  <a:extLst>
                    <a:ext uri="{9D8B030D-6E8A-4147-A177-3AD203B41FA5}">
                      <a16:colId xmlns:a16="http://schemas.microsoft.com/office/drawing/2014/main" val="182470764"/>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339020737"/>
                    </a:ext>
                  </a:extLst>
                </a:gridCol>
              </a:tblGrid>
              <a:tr h="0">
                <a:tc>
                  <a:txBody>
                    <a:bodyPr/>
                    <a:lstStyle/>
                    <a:p>
                      <a:r>
                        <a:rPr lang="en-US" sz="1600" b="0" dirty="0">
                          <a:solidFill>
                            <a:schemeClr val="bg2"/>
                          </a:solidFill>
                        </a:rPr>
                        <a:t>Release number</a:t>
                      </a: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600" b="0">
                          <a:solidFill>
                            <a:schemeClr val="bg2"/>
                          </a:solidFill>
                        </a:rPr>
                        <a:t>Internal testing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600" b="0">
                          <a:solidFill>
                            <a:schemeClr val="bg2"/>
                          </a:solidFill>
                        </a:rPr>
                        <a:t>Beta release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US" sz="1600" b="0" dirty="0">
                          <a:solidFill>
                            <a:schemeClr val="bg2"/>
                          </a:solidFill>
                        </a:rPr>
                        <a:t>Production release</a:t>
                      </a:r>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43509690"/>
                  </a:ext>
                </a:extLst>
              </a:tr>
              <a:tr h="0">
                <a:tc>
                  <a:txBody>
                    <a:bodyPr/>
                    <a:lstStyle/>
                    <a:p>
                      <a:r>
                        <a:rPr lang="en-US" sz="1400" dirty="0"/>
                        <a:t>2.41.0</a:t>
                      </a:r>
                    </a:p>
                  </a:txBody>
                  <a:tcPr anchor="ctr">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2022-10-04</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2022-10-11</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2022-10-25</a:t>
                      </a:r>
                    </a:p>
                  </a:txBody>
                  <a:tcPr anchor="ctr">
                    <a:lnL w="12700" cap="flat" cmpd="sng" algn="ctr">
                      <a:solidFill>
                        <a:schemeClr val="accent2"/>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561461190"/>
                  </a:ext>
                </a:extLst>
              </a:tr>
              <a:tr h="0">
                <a:tc>
                  <a:txBody>
                    <a:bodyPr/>
                    <a:lstStyle/>
                    <a:p>
                      <a:r>
                        <a:rPr lang="en-US" sz="1400"/>
                        <a:t>2.42.0</a:t>
                      </a:r>
                    </a:p>
                  </a:txBody>
                  <a:tcPr anchor="ctr">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2022-11-01</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a:t>2022-11-08</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a:t>2022-11-15</a:t>
                      </a:r>
                    </a:p>
                  </a:txBody>
                  <a:tcPr anchor="ctr">
                    <a:lnL w="12700" cap="flat" cmpd="sng" algn="ctr">
                      <a:solidFill>
                        <a:schemeClr val="accent2"/>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259776106"/>
                  </a:ext>
                </a:extLst>
              </a:tr>
              <a:tr h="0">
                <a:tc>
                  <a:txBody>
                    <a:bodyPr/>
                    <a:lstStyle/>
                    <a:p>
                      <a:r>
                        <a:rPr lang="en-US" sz="1400"/>
                        <a:t>2.43.0</a:t>
                      </a:r>
                    </a:p>
                  </a:txBody>
                  <a:tcPr anchor="ctr">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2023-01-10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2023-01-17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a:t>2023-01-24</a:t>
                      </a:r>
                    </a:p>
                  </a:txBody>
                  <a:tcPr anchor="ctr">
                    <a:lnL w="12700" cap="flat" cmpd="sng" algn="ctr">
                      <a:solidFill>
                        <a:schemeClr val="accent2"/>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2880731324"/>
                  </a:ext>
                </a:extLst>
              </a:tr>
              <a:tr h="0">
                <a:tc>
                  <a:txBody>
                    <a:bodyPr/>
                    <a:lstStyle/>
                    <a:p>
                      <a:r>
                        <a:rPr lang="en-US" sz="1400"/>
                        <a:t>2.44.0</a:t>
                      </a:r>
                    </a:p>
                  </a:txBody>
                  <a:tcPr anchor="ctr">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2023-01-31</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2023-02-07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2023-02-21</a:t>
                      </a:r>
                    </a:p>
                  </a:txBody>
                  <a:tcPr anchor="ctr">
                    <a:lnL w="12700" cap="flat" cmpd="sng" algn="ctr">
                      <a:solidFill>
                        <a:schemeClr val="accent2"/>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2002072045"/>
                  </a:ext>
                </a:extLst>
              </a:tr>
              <a:tr h="0">
                <a:tc>
                  <a:txBody>
                    <a:bodyPr/>
                    <a:lstStyle/>
                    <a:p>
                      <a:r>
                        <a:rPr lang="en-US" sz="1400"/>
                        <a:t>2.45.0</a:t>
                      </a:r>
                    </a:p>
                  </a:txBody>
                  <a:tcPr anchor="ctr">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a:t>2023-03-07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a:t>2023-03-14</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noFill/>
                  </a:tcPr>
                </a:tc>
                <a:tc>
                  <a:txBody>
                    <a:bodyPr/>
                    <a:lstStyle/>
                    <a:p>
                      <a:r>
                        <a:rPr lang="en-US" sz="1400" dirty="0"/>
                        <a:t>2023-03-21</a:t>
                      </a:r>
                    </a:p>
                  </a:txBody>
                  <a:tcPr anchor="ctr">
                    <a:lnL w="12700" cap="flat" cmpd="sng" algn="ctr">
                      <a:solidFill>
                        <a:schemeClr val="accent2"/>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2558392257"/>
                  </a:ext>
                </a:extLst>
              </a:tr>
            </a:tbl>
          </a:graphicData>
        </a:graphic>
      </p:graphicFrame>
      <p:sp>
        <p:nvSpPr>
          <p:cNvPr id="7" name="Foliennummernplatzhalter 6">
            <a:extLst>
              <a:ext uri="{FF2B5EF4-FFF2-40B4-BE49-F238E27FC236}">
                <a16:creationId xmlns:a16="http://schemas.microsoft.com/office/drawing/2014/main" id="{063B8B37-F47F-2BBB-C009-3C7D2E2D30A0}"/>
              </a:ext>
            </a:extLst>
          </p:cNvPr>
          <p:cNvSpPr>
            <a:spLocks noGrp="1"/>
          </p:cNvSpPr>
          <p:nvPr>
            <p:ph type="sldNum" sz="quarter" idx="12"/>
          </p:nvPr>
        </p:nvSpPr>
        <p:spPr/>
        <p:txBody>
          <a:bodyPr/>
          <a:lstStyle/>
          <a:p>
            <a:fld id="{262CB1E8-EC63-49BB-A3D2-FEC67037859C}" type="slidenum">
              <a:rPr lang="en-US" smtClean="0"/>
              <a:pPr/>
              <a:t>17</a:t>
            </a:fld>
            <a:endParaRPr lang="en-US" dirty="0"/>
          </a:p>
        </p:txBody>
      </p:sp>
    </p:spTree>
    <p:extLst>
      <p:ext uri="{BB962C8B-B14F-4D97-AF65-F5344CB8AC3E}">
        <p14:creationId xmlns:p14="http://schemas.microsoft.com/office/powerpoint/2010/main" val="332279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11"/>
          <p:cNvSpPr txBox="1">
            <a:spLocks noGrp="1"/>
          </p:cNvSpPr>
          <p:nvPr>
            <p:ph type="title"/>
          </p:nvPr>
        </p:nvSpPr>
        <p:spPr/>
        <p:txBody>
          <a:bodyPr/>
          <a:lstStyle/>
          <a:p>
            <a:pPr lvl="0"/>
            <a:r>
              <a:rPr lang="en-US" dirty="0">
                <a:sym typeface="Lato Black"/>
              </a:rPr>
              <a:t>2022 User Survey</a:t>
            </a:r>
            <a:endParaRPr lang="en-US" dirty="0"/>
          </a:p>
        </p:txBody>
      </p:sp>
      <p:sp>
        <p:nvSpPr>
          <p:cNvPr id="246" name="Google Shape;246;p11"/>
          <p:cNvSpPr txBox="1">
            <a:spLocks noGrp="1"/>
          </p:cNvSpPr>
          <p:nvPr>
            <p:ph idx="1"/>
          </p:nvPr>
        </p:nvSpPr>
        <p:spPr>
          <a:xfrm>
            <a:off x="157655" y="1323050"/>
            <a:ext cx="8102767" cy="4764639"/>
          </a:xfrm>
        </p:spPr>
        <p:txBody>
          <a:bodyPr/>
          <a:lstStyle/>
          <a:p>
            <a:pPr lvl="0"/>
            <a:r>
              <a:rPr lang="en-US" dirty="0">
                <a:sym typeface="Lato"/>
              </a:rPr>
              <a:t>Our 2022 user survey is open until October 16th</a:t>
            </a:r>
            <a:endParaRPr lang="en-US" dirty="0"/>
          </a:p>
          <a:p>
            <a:pPr lvl="0"/>
            <a:r>
              <a:rPr lang="en-US" dirty="0">
                <a:sym typeface="Lato"/>
              </a:rPr>
              <a:t>Available in 6 UN languages, Portuguese &amp; Ukrainian</a:t>
            </a:r>
            <a:endParaRPr lang="en-US" dirty="0"/>
          </a:p>
          <a:p>
            <a:pPr lvl="0"/>
            <a:r>
              <a:rPr lang="en-US" dirty="0">
                <a:sym typeface="Lato"/>
              </a:rPr>
              <a:t>Please take the survey</a:t>
            </a:r>
            <a:endParaRPr lang="en-US" dirty="0"/>
          </a:p>
          <a:p>
            <a:pPr lvl="0"/>
            <a:r>
              <a:rPr lang="en-US" dirty="0">
                <a:sym typeface="Lato"/>
              </a:rPr>
              <a:t>Please share it with other </a:t>
            </a:r>
            <a:r>
              <a:rPr lang="en-US" dirty="0" err="1">
                <a:sym typeface="Lato"/>
              </a:rPr>
              <a:t>PeeringDB</a:t>
            </a:r>
            <a:r>
              <a:rPr lang="en-US" dirty="0">
                <a:sym typeface="Lato"/>
              </a:rPr>
              <a:t> users in your organization</a:t>
            </a:r>
          </a:p>
          <a:p>
            <a:pPr lvl="0"/>
            <a:r>
              <a:rPr lang="en-US" dirty="0">
                <a:hlinkClick r:id="rId3"/>
              </a:rPr>
              <a:t>https://surveyhero.com/c/pdb22e</a:t>
            </a:r>
            <a:endParaRPr lang="en-US" dirty="0"/>
          </a:p>
          <a:p>
            <a:pPr lvl="0"/>
            <a:endParaRPr lang="en-US" dirty="0"/>
          </a:p>
        </p:txBody>
      </p:sp>
      <p:sp>
        <p:nvSpPr>
          <p:cNvPr id="2" name="Slide Number Placeholder 1">
            <a:extLst>
              <a:ext uri="{FF2B5EF4-FFF2-40B4-BE49-F238E27FC236}">
                <a16:creationId xmlns:a16="http://schemas.microsoft.com/office/drawing/2014/main" id="{8315D941-7FAF-45D1-8D6B-EF41155E6B74}"/>
              </a:ext>
            </a:extLst>
          </p:cNvPr>
          <p:cNvSpPr>
            <a:spLocks noGrp="1"/>
          </p:cNvSpPr>
          <p:nvPr>
            <p:ph type="sldNum" sz="quarter" idx="12"/>
          </p:nvPr>
        </p:nvSpPr>
        <p:spPr/>
        <p:txBody>
          <a:bodyPr/>
          <a:lstStyle/>
          <a:p>
            <a:pPr lvl="0"/>
            <a:fld id="{00000000-1234-1234-1234-123412341234}" type="slidenum">
              <a:rPr lang="en-US" smtClean="0"/>
              <a:pPr lvl="0"/>
              <a:t>18</a:t>
            </a:fld>
            <a:endParaRPr lang="en-US"/>
          </a:p>
        </p:txBody>
      </p:sp>
      <p:pic>
        <p:nvPicPr>
          <p:cNvPr id="249" name="Google Shape;249;p11" descr="Google Shape;273;p27"/>
          <p:cNvPicPr preferRelativeResize="0"/>
          <p:nvPr/>
        </p:nvPicPr>
        <p:blipFill rotWithShape="1">
          <a:blip r:embed="rId4">
            <a:alphaModFix/>
          </a:blip>
          <a:srcRect/>
          <a:stretch/>
        </p:blipFill>
        <p:spPr>
          <a:xfrm rot="240000">
            <a:off x="8841084" y="1323050"/>
            <a:ext cx="2513902" cy="4605251"/>
          </a:xfrm>
          <a:prstGeom prst="rect">
            <a:avLst/>
          </a:prstGeom>
          <a:noFill/>
          <a:ln>
            <a:noFill/>
          </a:ln>
          <a:effectLst>
            <a:outerShdw blurRad="190500" dist="12700" dir="5400000" rotWithShape="0">
              <a:srgbClr val="000000"/>
            </a:outerShdw>
          </a:effectLst>
        </p:spPr>
      </p:pic>
      <p:sp>
        <p:nvSpPr>
          <p:cNvPr id="3" name="Datumsplatzhalter 2">
            <a:extLst>
              <a:ext uri="{FF2B5EF4-FFF2-40B4-BE49-F238E27FC236}">
                <a16:creationId xmlns:a16="http://schemas.microsoft.com/office/drawing/2014/main" id="{1CACB974-E2C0-F6B7-2652-EADD795CC222}"/>
              </a:ext>
            </a:extLst>
          </p:cNvPr>
          <p:cNvSpPr>
            <a:spLocks noGrp="1"/>
          </p:cNvSpPr>
          <p:nvPr>
            <p:ph type="dt" sz="half" idx="10"/>
          </p:nvPr>
        </p:nvSpPr>
        <p:spPr>
          <a:xfrm>
            <a:off x="1826300" y="6416747"/>
            <a:ext cx="2015655" cy="365125"/>
          </a:xfrm>
        </p:spPr>
        <p:txBody>
          <a:bodyPr/>
          <a:lstStyle/>
          <a:p>
            <a:r>
              <a:rPr lang="de-DE" dirty="0"/>
              <a:t>2022-10-26</a:t>
            </a:r>
            <a:endParaRPr lang="en-US" dirty="0"/>
          </a:p>
        </p:txBody>
      </p:sp>
      <p:sp>
        <p:nvSpPr>
          <p:cNvPr id="4" name="Fußzeilenplatzhalter 3">
            <a:extLst>
              <a:ext uri="{FF2B5EF4-FFF2-40B4-BE49-F238E27FC236}">
                <a16:creationId xmlns:a16="http://schemas.microsoft.com/office/drawing/2014/main" id="{660DC9A5-321A-1FFC-6DE5-79AAC740FAB9}"/>
              </a:ext>
            </a:extLst>
          </p:cNvPr>
          <p:cNvSpPr>
            <a:spLocks noGrp="1"/>
          </p:cNvSpPr>
          <p:nvPr>
            <p:ph type="ftr" sz="quarter" idx="11"/>
          </p:nvPr>
        </p:nvSpPr>
        <p:spPr>
          <a:xfrm>
            <a:off x="4038600" y="6356350"/>
            <a:ext cx="4114800" cy="365125"/>
          </a:xfrm>
        </p:spPr>
        <p:txBody>
          <a:bodyPr/>
          <a:lstStyle/>
          <a:p>
            <a:r>
              <a:rPr lang="en-US" dirty="0"/>
              <a:t>RIPE85, Connect-WG, Belgrade, Serbia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5"/>
          <p:cNvSpPr txBox="1">
            <a:spLocks noGrp="1"/>
          </p:cNvSpPr>
          <p:nvPr>
            <p:ph type="title"/>
          </p:nvPr>
        </p:nvSpPr>
        <p:spPr>
          <a:xfrm>
            <a:off x="162911" y="91440"/>
            <a:ext cx="11866179" cy="1005839"/>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4400"/>
              <a:buFont typeface="Lato Black"/>
              <a:buNone/>
            </a:pPr>
            <a:r>
              <a:rPr lang="en-US" sz="4400" b="0" i="0" u="none" strike="noStrike" cap="none">
                <a:solidFill>
                  <a:srgbClr val="FFFFFF"/>
                </a:solidFill>
                <a:latin typeface="Lato Black"/>
                <a:ea typeface="Lato Black"/>
                <a:cs typeface="Lato Black"/>
                <a:sym typeface="Lato Black"/>
              </a:rPr>
              <a:t>Thank you to our sponsors!</a:t>
            </a:r>
            <a:endParaRPr/>
          </a:p>
        </p:txBody>
      </p:sp>
      <p:sp>
        <p:nvSpPr>
          <p:cNvPr id="88" name="Google Shape;88;p5"/>
          <p:cNvSpPr txBox="1"/>
          <p:nvPr/>
        </p:nvSpPr>
        <p:spPr>
          <a:xfrm>
            <a:off x="2252897" y="6400459"/>
            <a:ext cx="1282779"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dirty="0"/>
          </a:p>
        </p:txBody>
      </p:sp>
      <p:graphicFrame>
        <p:nvGraphicFramePr>
          <p:cNvPr id="90" name="Google Shape;90;p5"/>
          <p:cNvGraphicFramePr/>
          <p:nvPr>
            <p:extLst>
              <p:ext uri="{D42A27DB-BD31-4B8C-83A1-F6EECF244321}">
                <p14:modId xmlns:p14="http://schemas.microsoft.com/office/powerpoint/2010/main" val="4027724936"/>
              </p:ext>
            </p:extLst>
          </p:nvPr>
        </p:nvGraphicFramePr>
        <p:xfrm>
          <a:off x="2819" y="1219228"/>
          <a:ext cx="12189175" cy="5066725"/>
        </p:xfrm>
        <a:graphic>
          <a:graphicData uri="http://schemas.openxmlformats.org/drawingml/2006/table">
            <a:tbl>
              <a:tblPr>
                <a:noFill/>
                <a:tableStyleId>{0000F602-DFDF-4A60-BB58-5EA749056A24}</a:tableStyleId>
              </a:tblPr>
              <a:tblGrid>
                <a:gridCol w="1727825">
                  <a:extLst>
                    <a:ext uri="{9D8B030D-6E8A-4147-A177-3AD203B41FA5}">
                      <a16:colId xmlns:a16="http://schemas.microsoft.com/office/drawing/2014/main" val="20000"/>
                    </a:ext>
                  </a:extLst>
                </a:gridCol>
                <a:gridCol w="10461350">
                  <a:extLst>
                    <a:ext uri="{9D8B030D-6E8A-4147-A177-3AD203B41FA5}">
                      <a16:colId xmlns:a16="http://schemas.microsoft.com/office/drawing/2014/main" val="20001"/>
                    </a:ext>
                  </a:extLst>
                </a:gridCol>
              </a:tblGrid>
              <a:tr h="1188725">
                <a:tc>
                  <a:txBody>
                    <a:bodyPr/>
                    <a:lstStyle/>
                    <a:p>
                      <a:pPr marL="0" marR="0" lvl="0" indent="0" algn="l" rtl="0">
                        <a:lnSpc>
                          <a:spcPct val="100000"/>
                        </a:lnSpc>
                        <a:spcBef>
                          <a:spcPts val="0"/>
                        </a:spcBef>
                        <a:spcAft>
                          <a:spcPts val="0"/>
                        </a:spcAft>
                        <a:buClr>
                          <a:srgbClr val="00203E"/>
                        </a:buClr>
                        <a:buSzPts val="2400"/>
                        <a:buFont typeface="Arial"/>
                        <a:buNone/>
                      </a:pPr>
                      <a:r>
                        <a:rPr lang="en-US" sz="2400" u="none" strike="noStrike" cap="none">
                          <a:solidFill>
                            <a:srgbClr val="00203E"/>
                          </a:solidFill>
                        </a:rPr>
                        <a:t>Diamond Sponsor</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2"/>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2"/>
                      </a:solidFill>
                      <a:prstDash val="solid"/>
                      <a:round/>
                      <a:headEnd type="none" w="sm" len="sm"/>
                      <a:tailEnd type="none" w="sm" len="sm"/>
                    </a:lnB>
                    <a:noFill/>
                  </a:tcPr>
                </a:tc>
                <a:extLst>
                  <a:ext uri="{0D108BD9-81ED-4DB2-BD59-A6C34878D82A}">
                    <a16:rowId xmlns:a16="http://schemas.microsoft.com/office/drawing/2014/main" val="10000"/>
                  </a:ext>
                </a:extLst>
              </a:tr>
              <a:tr h="1047625">
                <a:tc>
                  <a:txBody>
                    <a:bodyPr/>
                    <a:lstStyle/>
                    <a:p>
                      <a:pPr marL="0" marR="0" lvl="0" indent="0" algn="l" rtl="0">
                        <a:lnSpc>
                          <a:spcPct val="100000"/>
                        </a:lnSpc>
                        <a:spcBef>
                          <a:spcPts val="0"/>
                        </a:spcBef>
                        <a:spcAft>
                          <a:spcPts val="0"/>
                        </a:spcAft>
                        <a:buClr>
                          <a:srgbClr val="00203E"/>
                        </a:buClr>
                        <a:buSzPts val="2000"/>
                        <a:buFont typeface="Arial"/>
                        <a:buNone/>
                      </a:pPr>
                      <a:r>
                        <a:rPr lang="en-US" sz="2000" u="none" strike="noStrike" cap="none">
                          <a:solidFill>
                            <a:srgbClr val="00203E"/>
                          </a:solidFill>
                        </a:rPr>
                        <a:t>Platinum Sponsors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noFill/>
                  </a:tcPr>
                </a:tc>
                <a:extLst>
                  <a:ext uri="{0D108BD9-81ED-4DB2-BD59-A6C34878D82A}">
                    <a16:rowId xmlns:a16="http://schemas.microsoft.com/office/drawing/2014/main" val="10001"/>
                  </a:ext>
                </a:extLst>
              </a:tr>
              <a:tr h="1275900">
                <a:tc>
                  <a:txBody>
                    <a:bodyPr/>
                    <a:lstStyle/>
                    <a:p>
                      <a:pPr marL="0" marR="0" lvl="0" indent="0" algn="l" rtl="0">
                        <a:lnSpc>
                          <a:spcPct val="100000"/>
                        </a:lnSpc>
                        <a:spcBef>
                          <a:spcPts val="0"/>
                        </a:spcBef>
                        <a:spcAft>
                          <a:spcPts val="0"/>
                        </a:spcAft>
                        <a:buClr>
                          <a:srgbClr val="00203E"/>
                        </a:buClr>
                        <a:buSzPts val="1800"/>
                        <a:buFont typeface="Arial"/>
                        <a:buNone/>
                      </a:pPr>
                      <a:r>
                        <a:rPr lang="en-US" sz="1800" u="none" strike="noStrike" cap="none">
                          <a:solidFill>
                            <a:srgbClr val="00203E"/>
                          </a:solidFill>
                        </a:rPr>
                        <a:t>Gold </a:t>
                      </a:r>
                      <a:br>
                        <a:rPr lang="en-US" sz="1800" u="none" strike="noStrike" cap="none">
                          <a:solidFill>
                            <a:srgbClr val="00203E"/>
                          </a:solidFill>
                        </a:rPr>
                      </a:br>
                      <a:r>
                        <a:rPr lang="en-US" sz="1800" u="none" strike="noStrike" cap="none">
                          <a:solidFill>
                            <a:srgbClr val="00203E"/>
                          </a:solidFill>
                        </a:rPr>
                        <a:t>Sponsors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noFill/>
                  </a:tcPr>
                </a:tc>
                <a:extLst>
                  <a:ext uri="{0D108BD9-81ED-4DB2-BD59-A6C34878D82A}">
                    <a16:rowId xmlns:a16="http://schemas.microsoft.com/office/drawing/2014/main" val="10002"/>
                  </a:ext>
                </a:extLst>
              </a:tr>
              <a:tr h="1554475">
                <a:tc>
                  <a:txBody>
                    <a:bodyPr/>
                    <a:lstStyle/>
                    <a:p>
                      <a:pPr marL="0" marR="0" lvl="0" indent="0" algn="l" rtl="0">
                        <a:lnSpc>
                          <a:spcPct val="100000"/>
                        </a:lnSpc>
                        <a:spcBef>
                          <a:spcPts val="0"/>
                        </a:spcBef>
                        <a:spcAft>
                          <a:spcPts val="0"/>
                        </a:spcAft>
                        <a:buClr>
                          <a:srgbClr val="00203E"/>
                        </a:buClr>
                        <a:buSzPts val="1600"/>
                        <a:buFont typeface="Arial"/>
                        <a:buNone/>
                      </a:pPr>
                      <a:r>
                        <a:rPr lang="en-US" sz="1600" u="none" strike="noStrike" cap="none">
                          <a:solidFill>
                            <a:srgbClr val="00203E"/>
                          </a:solidFill>
                        </a:rPr>
                        <a:t>Silver</a:t>
                      </a:r>
                      <a:br>
                        <a:rPr lang="en-US" sz="1600" u="none" strike="noStrike" cap="none">
                          <a:solidFill>
                            <a:srgbClr val="00203E"/>
                          </a:solidFill>
                        </a:rPr>
                      </a:br>
                      <a:r>
                        <a:rPr lang="en-US" sz="1600" u="none" strike="noStrike" cap="none">
                          <a:solidFill>
                            <a:srgbClr val="00203E"/>
                          </a:solidFill>
                        </a:rPr>
                        <a:t>Sponsors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dirty="0"/>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pic>
        <p:nvPicPr>
          <p:cNvPr id="49" name="Picture 48">
            <a:extLst>
              <a:ext uri="{FF2B5EF4-FFF2-40B4-BE49-F238E27FC236}">
                <a16:creationId xmlns:a16="http://schemas.microsoft.com/office/drawing/2014/main" id="{FF7BB6E2-EAD5-4326-A6DE-4C9D3407E0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4821" y="1341884"/>
            <a:ext cx="4277895" cy="914400"/>
          </a:xfrm>
          <a:prstGeom prst="rect">
            <a:avLst/>
          </a:prstGeom>
        </p:spPr>
      </p:pic>
      <p:pic>
        <p:nvPicPr>
          <p:cNvPr id="50" name="Picture 49">
            <a:extLst>
              <a:ext uri="{FF2B5EF4-FFF2-40B4-BE49-F238E27FC236}">
                <a16:creationId xmlns:a16="http://schemas.microsoft.com/office/drawing/2014/main" id="{3BD567AB-90BD-449C-88F7-E6732E102C0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46326" y="1341884"/>
            <a:ext cx="3030315" cy="914400"/>
          </a:xfrm>
          <a:prstGeom prst="rect">
            <a:avLst/>
          </a:prstGeom>
        </p:spPr>
      </p:pic>
      <p:pic>
        <p:nvPicPr>
          <p:cNvPr id="51" name="Picture 2" descr="https://www.peeringdb.com/media/logos/LACNIC.png">
            <a:extLst>
              <a:ext uri="{FF2B5EF4-FFF2-40B4-BE49-F238E27FC236}">
                <a16:creationId xmlns:a16="http://schemas.microsoft.com/office/drawing/2014/main" id="{D5246119-484A-4F47-AC59-BEED096B5D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46326" y="5364407"/>
            <a:ext cx="510921" cy="274320"/>
          </a:xfrm>
          <a:prstGeom prst="rect">
            <a:avLst/>
          </a:prstGeom>
          <a:noFill/>
          <a:ln>
            <a:noFill/>
          </a:ln>
        </p:spPr>
      </p:pic>
      <p:pic>
        <p:nvPicPr>
          <p:cNvPr id="52" name="Picture 51">
            <a:extLst>
              <a:ext uri="{FF2B5EF4-FFF2-40B4-BE49-F238E27FC236}">
                <a16:creationId xmlns:a16="http://schemas.microsoft.com/office/drawing/2014/main" id="{46696232-4AC4-4E1A-8F93-086F0393FE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4281" y="5364407"/>
            <a:ext cx="260032" cy="274320"/>
          </a:xfrm>
          <a:prstGeom prst="rect">
            <a:avLst/>
          </a:prstGeom>
        </p:spPr>
      </p:pic>
      <p:pic>
        <p:nvPicPr>
          <p:cNvPr id="53" name="Picture 52">
            <a:extLst>
              <a:ext uri="{FF2B5EF4-FFF2-40B4-BE49-F238E27FC236}">
                <a16:creationId xmlns:a16="http://schemas.microsoft.com/office/drawing/2014/main" id="{D970234C-0507-4268-B88B-5DD1D757C986}"/>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39677" y="5364407"/>
            <a:ext cx="710913" cy="274320"/>
          </a:xfrm>
          <a:prstGeom prst="rect">
            <a:avLst/>
          </a:prstGeom>
        </p:spPr>
      </p:pic>
      <p:pic>
        <p:nvPicPr>
          <p:cNvPr id="54" name="Picture 53">
            <a:extLst>
              <a:ext uri="{FF2B5EF4-FFF2-40B4-BE49-F238E27FC236}">
                <a16:creationId xmlns:a16="http://schemas.microsoft.com/office/drawing/2014/main" id="{13DBA340-814F-48A0-B682-5788143F0E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9411" y="4887324"/>
            <a:ext cx="590185" cy="274320"/>
          </a:xfrm>
          <a:prstGeom prst="rect">
            <a:avLst/>
          </a:prstGeom>
        </p:spPr>
      </p:pic>
      <p:pic>
        <p:nvPicPr>
          <p:cNvPr id="55" name="Picture 8" descr="RIPE NCC">
            <a:extLst>
              <a:ext uri="{FF2B5EF4-FFF2-40B4-BE49-F238E27FC236}">
                <a16:creationId xmlns:a16="http://schemas.microsoft.com/office/drawing/2014/main" id="{9058A872-1F7A-4ED8-B27C-958D2A53270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344687" y="5821074"/>
            <a:ext cx="1129052" cy="274320"/>
          </a:xfrm>
          <a:prstGeom prst="rect">
            <a:avLst/>
          </a:prstGeom>
          <a:noFill/>
          <a:ln>
            <a:noFill/>
          </a:ln>
        </p:spPr>
      </p:pic>
      <p:pic>
        <p:nvPicPr>
          <p:cNvPr id="56" name="Picture 55">
            <a:extLst>
              <a:ext uri="{FF2B5EF4-FFF2-40B4-BE49-F238E27FC236}">
                <a16:creationId xmlns:a16="http://schemas.microsoft.com/office/drawing/2014/main" id="{A39B82AB-317A-45BC-8CFB-D59FF8219B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46516" y="5821074"/>
            <a:ext cx="1328830" cy="274320"/>
          </a:xfrm>
          <a:prstGeom prst="rect">
            <a:avLst/>
          </a:prstGeom>
        </p:spPr>
      </p:pic>
      <p:pic>
        <p:nvPicPr>
          <p:cNvPr id="57" name="Picture 2" descr="France-IX">
            <a:extLst>
              <a:ext uri="{FF2B5EF4-FFF2-40B4-BE49-F238E27FC236}">
                <a16:creationId xmlns:a16="http://schemas.microsoft.com/office/drawing/2014/main" id="{359B4B2E-41BB-4C0F-8D8D-CD8926F5DB2C}"/>
              </a:ext>
            </a:extLst>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178940" y="4887324"/>
            <a:ext cx="1081605" cy="274320"/>
          </a:xfrm>
          <a:prstGeom prst="rect">
            <a:avLst/>
          </a:prstGeom>
          <a:noFill/>
        </p:spPr>
      </p:pic>
      <p:pic>
        <p:nvPicPr>
          <p:cNvPr id="58" name="Picture 5" descr="Amsterdam Internet Exchange BV">
            <a:extLst>
              <a:ext uri="{FF2B5EF4-FFF2-40B4-BE49-F238E27FC236}">
                <a16:creationId xmlns:a16="http://schemas.microsoft.com/office/drawing/2014/main" id="{8A586272-CB7F-4571-BC44-A926932A1574}"/>
              </a:ext>
            </a:extLst>
          </p:cNvPr>
          <p:cNvPicPr>
            <a:picLocks noChangeAspect="1" noChangeArrowheads="1"/>
          </p:cNvPicPr>
          <p:nvPr/>
        </p:nvPicPr>
        <p:blipFill>
          <a:blip r:embed="rId12" cstate="print"/>
          <a:srcRect/>
          <a:stretch>
            <a:fillRect/>
          </a:stretch>
        </p:blipFill>
        <p:spPr bwMode="auto">
          <a:xfrm>
            <a:off x="1540815" y="3636184"/>
            <a:ext cx="423463" cy="365760"/>
          </a:xfrm>
          <a:prstGeom prst="rect">
            <a:avLst/>
          </a:prstGeom>
          <a:noFill/>
          <a:ln>
            <a:noFill/>
          </a:ln>
        </p:spPr>
      </p:pic>
      <p:pic>
        <p:nvPicPr>
          <p:cNvPr id="59" name="Picture 2" descr="https://www.peeringdb.com/media/logos/BBIXLogo.jpg">
            <a:extLst>
              <a:ext uri="{FF2B5EF4-FFF2-40B4-BE49-F238E27FC236}">
                <a16:creationId xmlns:a16="http://schemas.microsoft.com/office/drawing/2014/main" id="{26E1B052-73AB-41E6-A591-ACB3E593BA7F}"/>
              </a:ext>
            </a:extLst>
          </p:cNvPr>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056193" y="4887324"/>
            <a:ext cx="709145" cy="274320"/>
          </a:xfrm>
          <a:prstGeom prst="rect">
            <a:avLst/>
          </a:prstGeom>
          <a:noFill/>
          <a:ln>
            <a:noFill/>
          </a:ln>
        </p:spPr>
      </p:pic>
      <p:pic>
        <p:nvPicPr>
          <p:cNvPr id="60" name="Picture 59">
            <a:extLst>
              <a:ext uri="{FF2B5EF4-FFF2-40B4-BE49-F238E27FC236}">
                <a16:creationId xmlns:a16="http://schemas.microsoft.com/office/drawing/2014/main" id="{C56E62B3-AB5B-4DB6-A60A-AEE367DAD307}"/>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6540" y="3636184"/>
            <a:ext cx="1878788" cy="365760"/>
          </a:xfrm>
          <a:prstGeom prst="rect">
            <a:avLst/>
          </a:prstGeom>
          <a:ln>
            <a:noFill/>
          </a:ln>
        </p:spPr>
      </p:pic>
      <p:pic>
        <p:nvPicPr>
          <p:cNvPr id="61" name="Picture 60">
            <a:extLst>
              <a:ext uri="{FF2B5EF4-FFF2-40B4-BE49-F238E27FC236}">
                <a16:creationId xmlns:a16="http://schemas.microsoft.com/office/drawing/2014/main" id="{932CAE31-78FB-49BD-9ED2-A3A51C68DF5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36346" y="2661530"/>
            <a:ext cx="1340760" cy="548640"/>
          </a:xfrm>
          <a:prstGeom prst="rect">
            <a:avLst/>
          </a:prstGeom>
        </p:spPr>
      </p:pic>
      <p:pic>
        <p:nvPicPr>
          <p:cNvPr id="62" name="Picture 61">
            <a:extLst>
              <a:ext uri="{FF2B5EF4-FFF2-40B4-BE49-F238E27FC236}">
                <a16:creationId xmlns:a16="http://schemas.microsoft.com/office/drawing/2014/main" id="{77FA1341-2D8A-4063-B578-E6511BF3DEC2}"/>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4425" y="4887324"/>
            <a:ext cx="857438" cy="274320"/>
          </a:xfrm>
          <a:prstGeom prst="rect">
            <a:avLst/>
          </a:prstGeom>
        </p:spPr>
      </p:pic>
      <p:pic>
        <p:nvPicPr>
          <p:cNvPr id="63" name="Picture 62">
            <a:extLst>
              <a:ext uri="{FF2B5EF4-FFF2-40B4-BE49-F238E27FC236}">
                <a16:creationId xmlns:a16="http://schemas.microsoft.com/office/drawing/2014/main" id="{827F7129-58E7-4056-A17B-275C0D8569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46326" y="4197496"/>
            <a:ext cx="1097280" cy="365760"/>
          </a:xfrm>
          <a:prstGeom prst="rect">
            <a:avLst/>
          </a:prstGeom>
        </p:spPr>
      </p:pic>
      <p:pic>
        <p:nvPicPr>
          <p:cNvPr id="64" name="Picture 63">
            <a:extLst>
              <a:ext uri="{FF2B5EF4-FFF2-40B4-BE49-F238E27FC236}">
                <a16:creationId xmlns:a16="http://schemas.microsoft.com/office/drawing/2014/main" id="{45F9B540-8776-45E9-ABB3-FD60B7F9EEDC}"/>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5237" y="5364407"/>
            <a:ext cx="860309" cy="274320"/>
          </a:xfrm>
          <a:prstGeom prst="rect">
            <a:avLst/>
          </a:prstGeom>
        </p:spPr>
      </p:pic>
      <p:pic>
        <p:nvPicPr>
          <p:cNvPr id="65" name="Picture 64">
            <a:extLst>
              <a:ext uri="{FF2B5EF4-FFF2-40B4-BE49-F238E27FC236}">
                <a16:creationId xmlns:a16="http://schemas.microsoft.com/office/drawing/2014/main" id="{AC8F7CEC-0D7E-435A-89AB-F32EB9558A69}"/>
              </a:ext>
            </a:extLst>
          </p:cNvPr>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31580" y="2661530"/>
            <a:ext cx="2192254" cy="548640"/>
          </a:xfrm>
          <a:prstGeom prst="rect">
            <a:avLst/>
          </a:prstGeom>
        </p:spPr>
      </p:pic>
      <p:pic>
        <p:nvPicPr>
          <p:cNvPr id="66" name="Picture 65">
            <a:extLst>
              <a:ext uri="{FF2B5EF4-FFF2-40B4-BE49-F238E27FC236}">
                <a16:creationId xmlns:a16="http://schemas.microsoft.com/office/drawing/2014/main" id="{9167E494-1326-4B89-A88F-C933585B741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351985" y="2661530"/>
            <a:ext cx="598516" cy="548640"/>
          </a:xfrm>
          <a:prstGeom prst="rect">
            <a:avLst/>
          </a:prstGeom>
        </p:spPr>
      </p:pic>
      <p:pic>
        <p:nvPicPr>
          <p:cNvPr id="67" name="Picture 66">
            <a:extLst>
              <a:ext uri="{FF2B5EF4-FFF2-40B4-BE49-F238E27FC236}">
                <a16:creationId xmlns:a16="http://schemas.microsoft.com/office/drawing/2014/main" id="{0F63105A-7F98-476D-B861-3ED47577385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85074" y="3636184"/>
            <a:ext cx="1095129" cy="365760"/>
          </a:xfrm>
          <a:prstGeom prst="rect">
            <a:avLst/>
          </a:prstGeom>
        </p:spPr>
      </p:pic>
      <p:pic>
        <p:nvPicPr>
          <p:cNvPr id="68" name="Picture 67">
            <a:extLst>
              <a:ext uri="{FF2B5EF4-FFF2-40B4-BE49-F238E27FC236}">
                <a16:creationId xmlns:a16="http://schemas.microsoft.com/office/drawing/2014/main" id="{71C82D12-1EC1-4CF0-8279-3175CD328606}"/>
              </a:ext>
            </a:extLst>
          </p:cNvPr>
          <p:cNvPicPr>
            <a:picLocks noChangeAspect="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7746" y="4197496"/>
            <a:ext cx="365760" cy="365760"/>
          </a:xfrm>
          <a:prstGeom prst="rect">
            <a:avLst/>
          </a:prstGeom>
        </p:spPr>
      </p:pic>
      <p:pic>
        <p:nvPicPr>
          <p:cNvPr id="69" name="Picture 68">
            <a:extLst>
              <a:ext uri="{FF2B5EF4-FFF2-40B4-BE49-F238E27FC236}">
                <a16:creationId xmlns:a16="http://schemas.microsoft.com/office/drawing/2014/main" id="{B5CFEDF5-E4AB-434A-8053-18ABB41EF031}"/>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0950" y="4887324"/>
            <a:ext cx="1018903" cy="274320"/>
          </a:xfrm>
          <a:prstGeom prst="rect">
            <a:avLst/>
          </a:prstGeom>
        </p:spPr>
      </p:pic>
      <p:pic>
        <p:nvPicPr>
          <p:cNvPr id="70" name="Picture 69" descr="A close up of text on a black background&#10;&#10;Description automatically generated">
            <a:extLst>
              <a:ext uri="{FF2B5EF4-FFF2-40B4-BE49-F238E27FC236}">
                <a16:creationId xmlns:a16="http://schemas.microsoft.com/office/drawing/2014/main" id="{2DDDE516-0DA9-49E8-96C2-2F7B40B869E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439632" y="4887324"/>
            <a:ext cx="470691" cy="274320"/>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E0DE9B86-B4FA-4929-8A38-C153FC5A9B3F}"/>
              </a:ext>
            </a:extLst>
          </p:cNvPr>
          <p:cNvPicPr>
            <a:picLocks noChangeAspect="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48125" y="5821074"/>
            <a:ext cx="1251122" cy="274320"/>
          </a:xfrm>
          <a:prstGeom prst="rect">
            <a:avLst/>
          </a:prstGeom>
        </p:spPr>
      </p:pic>
      <p:pic>
        <p:nvPicPr>
          <p:cNvPr id="72" name="Picture 71" descr="A picture containing shape&#10;&#10;Description automatically generated">
            <a:extLst>
              <a:ext uri="{FF2B5EF4-FFF2-40B4-BE49-F238E27FC236}">
                <a16:creationId xmlns:a16="http://schemas.microsoft.com/office/drawing/2014/main" id="{CE04ED3A-AB1C-4E8C-976C-40EF83B03D3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876743" y="5364407"/>
            <a:ext cx="1686064" cy="274320"/>
          </a:xfrm>
          <a:prstGeom prst="rect">
            <a:avLst/>
          </a:prstGeom>
        </p:spPr>
      </p:pic>
      <p:pic>
        <p:nvPicPr>
          <p:cNvPr id="73" name="Picture 72" descr="Logo&#10;&#10;Description automatically generated">
            <a:extLst>
              <a:ext uri="{FF2B5EF4-FFF2-40B4-BE49-F238E27FC236}">
                <a16:creationId xmlns:a16="http://schemas.microsoft.com/office/drawing/2014/main" id="{85590430-09B2-44F5-8381-A45B01062B1A}"/>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178868" y="3636184"/>
            <a:ext cx="991616" cy="365760"/>
          </a:xfrm>
          <a:prstGeom prst="rect">
            <a:avLst/>
          </a:prstGeom>
        </p:spPr>
      </p:pic>
      <p:pic>
        <p:nvPicPr>
          <p:cNvPr id="74" name="Picture 73">
            <a:extLst>
              <a:ext uri="{FF2B5EF4-FFF2-40B4-BE49-F238E27FC236}">
                <a16:creationId xmlns:a16="http://schemas.microsoft.com/office/drawing/2014/main" id="{E341911A-2255-4C67-9934-F03F16B01DE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520272" y="4197496"/>
            <a:ext cx="2390905" cy="365760"/>
          </a:xfrm>
          <a:prstGeom prst="rect">
            <a:avLst/>
          </a:prstGeom>
        </p:spPr>
      </p:pic>
      <p:pic>
        <p:nvPicPr>
          <p:cNvPr id="75" name="Picture 74">
            <a:extLst>
              <a:ext uri="{FF2B5EF4-FFF2-40B4-BE49-F238E27FC236}">
                <a16:creationId xmlns:a16="http://schemas.microsoft.com/office/drawing/2014/main" id="{DE69C14D-0A06-41A6-B2CD-20C9F70A501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588385" y="5821074"/>
            <a:ext cx="583525" cy="274320"/>
          </a:xfrm>
          <a:prstGeom prst="rect">
            <a:avLst/>
          </a:prstGeom>
        </p:spPr>
      </p:pic>
      <p:pic>
        <p:nvPicPr>
          <p:cNvPr id="76" name="Picture 75" descr="Logo&#10;&#10;Description automatically generated">
            <a:extLst>
              <a:ext uri="{FF2B5EF4-FFF2-40B4-BE49-F238E27FC236}">
                <a16:creationId xmlns:a16="http://schemas.microsoft.com/office/drawing/2014/main" id="{47FF6706-973D-4545-8B7D-2C2FA2D946E9}"/>
              </a:ext>
            </a:extLst>
          </p:cNvPr>
          <p:cNvPicPr>
            <a:picLocks noChangeAspect="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0590" y="2661530"/>
            <a:ext cx="1471648" cy="548640"/>
          </a:xfrm>
          <a:prstGeom prst="rect">
            <a:avLst/>
          </a:prstGeom>
        </p:spPr>
      </p:pic>
      <p:pic>
        <p:nvPicPr>
          <p:cNvPr id="77" name="Picture 76">
            <a:extLst>
              <a:ext uri="{FF2B5EF4-FFF2-40B4-BE49-F238E27FC236}">
                <a16:creationId xmlns:a16="http://schemas.microsoft.com/office/drawing/2014/main" id="{F3166461-B45F-4D38-83F3-00DE755373F2}"/>
              </a:ext>
            </a:extLst>
          </p:cNvPr>
          <p:cNvPicPr>
            <a:picLocks noChangeAspect="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3020" y="5364407"/>
            <a:ext cx="874902" cy="274320"/>
          </a:xfrm>
          <a:prstGeom prst="rect">
            <a:avLst/>
          </a:prstGeom>
        </p:spPr>
      </p:pic>
      <p:pic>
        <p:nvPicPr>
          <p:cNvPr id="78" name="Picture 77" descr="A picture containing logo&#10;&#10;Description automatically generated">
            <a:extLst>
              <a:ext uri="{FF2B5EF4-FFF2-40B4-BE49-F238E27FC236}">
                <a16:creationId xmlns:a16="http://schemas.microsoft.com/office/drawing/2014/main" id="{1E4D04AB-749C-48B0-9AA2-05EAF5D8EA53}"/>
              </a:ext>
            </a:extLst>
          </p:cNvPr>
          <p:cNvPicPr>
            <a:picLocks noChangeAspect="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0352" y="5364407"/>
            <a:ext cx="1061499" cy="274320"/>
          </a:xfrm>
          <a:prstGeom prst="rect">
            <a:avLst/>
          </a:prstGeom>
        </p:spPr>
      </p:pic>
      <p:pic>
        <p:nvPicPr>
          <p:cNvPr id="79" name="Picture 78">
            <a:extLst>
              <a:ext uri="{FF2B5EF4-FFF2-40B4-BE49-F238E27FC236}">
                <a16:creationId xmlns:a16="http://schemas.microsoft.com/office/drawing/2014/main" id="{D74296A6-1168-4C0E-8F3F-A43CB5552A0F}"/>
              </a:ext>
            </a:extLst>
          </p:cNvPr>
          <p:cNvPicPr>
            <a:picLocks noChangeAspect="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1435" y="4197496"/>
            <a:ext cx="3889545" cy="365760"/>
          </a:xfrm>
          <a:prstGeom prst="rect">
            <a:avLst/>
          </a:prstGeom>
        </p:spPr>
      </p:pic>
      <p:pic>
        <p:nvPicPr>
          <p:cNvPr id="80" name="Picture 79" descr="Logo&#10;&#10;Description automatically generated">
            <a:extLst>
              <a:ext uri="{FF2B5EF4-FFF2-40B4-BE49-F238E27FC236}">
                <a16:creationId xmlns:a16="http://schemas.microsoft.com/office/drawing/2014/main" id="{77B1BF16-3F7C-4EA0-8190-AF64E04AE925}"/>
              </a:ext>
            </a:extLst>
          </p:cNvPr>
          <p:cNvPicPr>
            <a:picLocks noChangeAspect="1"/>
          </p:cNvPicPr>
          <p:nvPr/>
        </p:nvPicPr>
        <p:blipFill rotWithShape="1">
          <a:blip r:embed="rId34">
            <a:extLst>
              <a:ext uri="{28A0092B-C50C-407E-A947-70E740481C1C}">
                <a14:useLocalDpi xmlns:a14="http://schemas.microsoft.com/office/drawing/2010/main" val="0"/>
              </a:ext>
            </a:extLst>
          </a:blip>
          <a:srcRect l="6636" t="10973" r="6518" b="10880"/>
          <a:stretch/>
        </p:blipFill>
        <p:spPr>
          <a:xfrm>
            <a:off x="3106450" y="2661530"/>
            <a:ext cx="1016191" cy="548640"/>
          </a:xfrm>
          <a:prstGeom prst="rect">
            <a:avLst/>
          </a:prstGeom>
        </p:spPr>
      </p:pic>
      <p:pic>
        <p:nvPicPr>
          <p:cNvPr id="81" name="Picture 80" descr="Logo&#10;&#10;Description automatically generated">
            <a:extLst>
              <a:ext uri="{FF2B5EF4-FFF2-40B4-BE49-F238E27FC236}">
                <a16:creationId xmlns:a16="http://schemas.microsoft.com/office/drawing/2014/main" id="{49165C9D-6634-4C78-89D9-15CEB983852E}"/>
              </a:ext>
            </a:extLst>
          </p:cNvPr>
          <p:cNvPicPr>
            <a:picLocks noChangeAspect="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1196" y="5821074"/>
            <a:ext cx="1193800" cy="274320"/>
          </a:xfrm>
          <a:prstGeom prst="rect">
            <a:avLst/>
          </a:prstGeom>
        </p:spPr>
      </p:pic>
      <p:pic>
        <p:nvPicPr>
          <p:cNvPr id="82" name="Picture 81" descr="A picture containing text, clipart&#10;&#10;Description automatically generated">
            <a:extLst>
              <a:ext uri="{FF2B5EF4-FFF2-40B4-BE49-F238E27FC236}">
                <a16:creationId xmlns:a16="http://schemas.microsoft.com/office/drawing/2014/main" id="{9F272844-1097-4B66-B677-2A78570E8146}"/>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855392" y="3636184"/>
            <a:ext cx="1392702" cy="365760"/>
          </a:xfrm>
          <a:prstGeom prst="rect">
            <a:avLst/>
          </a:prstGeom>
        </p:spPr>
      </p:pic>
      <p:pic>
        <p:nvPicPr>
          <p:cNvPr id="83" name="Picture 82" descr="A picture containing text, clipart&#10;&#10;Description automatically generated">
            <a:extLst>
              <a:ext uri="{FF2B5EF4-FFF2-40B4-BE49-F238E27FC236}">
                <a16:creationId xmlns:a16="http://schemas.microsoft.com/office/drawing/2014/main" id="{47718742-4463-4460-A269-10FF34DD0C9A}"/>
              </a:ext>
            </a:extLst>
          </p:cNvPr>
          <p:cNvPicPr>
            <a:picLocks noChangeAspect="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9845" y="2661530"/>
            <a:ext cx="2721401" cy="548640"/>
          </a:xfrm>
          <a:prstGeom prst="rect">
            <a:avLst/>
          </a:prstGeom>
        </p:spPr>
      </p:pic>
      <p:pic>
        <p:nvPicPr>
          <p:cNvPr id="84" name="Picture 83" descr="Icon&#10;&#10;Description automatically generated">
            <a:extLst>
              <a:ext uri="{FF2B5EF4-FFF2-40B4-BE49-F238E27FC236}">
                <a16:creationId xmlns:a16="http://schemas.microsoft.com/office/drawing/2014/main" id="{2FC3F8AD-8602-42FB-BFA5-9D7D1B581B3E}"/>
              </a:ext>
            </a:extLst>
          </p:cNvPr>
          <p:cNvPicPr>
            <a:picLocks noChangeAspect="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0372" y="4197496"/>
            <a:ext cx="820120" cy="365760"/>
          </a:xfrm>
          <a:prstGeom prst="rect">
            <a:avLst/>
          </a:prstGeom>
        </p:spPr>
      </p:pic>
      <p:pic>
        <p:nvPicPr>
          <p:cNvPr id="85" name="Picture 84" descr="Logo, company name&#10;&#10;Description automatically generated">
            <a:extLst>
              <a:ext uri="{FF2B5EF4-FFF2-40B4-BE49-F238E27FC236}">
                <a16:creationId xmlns:a16="http://schemas.microsoft.com/office/drawing/2014/main" id="{1BC00A62-3B58-4235-95AF-7691150B9381}"/>
              </a:ext>
            </a:extLst>
          </p:cNvPr>
          <p:cNvPicPr>
            <a:picLocks noChangeAspect="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7773" y="5821074"/>
            <a:ext cx="1497835" cy="274320"/>
          </a:xfrm>
          <a:prstGeom prst="rect">
            <a:avLst/>
          </a:prstGeom>
        </p:spPr>
      </p:pic>
      <p:pic>
        <p:nvPicPr>
          <p:cNvPr id="133" name="Picture 132" descr="Logo&#10;&#10;Description automatically generated with medium confidence">
            <a:extLst>
              <a:ext uri="{FF2B5EF4-FFF2-40B4-BE49-F238E27FC236}">
                <a16:creationId xmlns:a16="http://schemas.microsoft.com/office/drawing/2014/main" id="{70A0BF77-5FBF-4A89-A7A5-0542FF25E23A}"/>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540815" y="4887324"/>
            <a:ext cx="1336291" cy="274320"/>
          </a:xfrm>
          <a:prstGeom prst="rect">
            <a:avLst/>
          </a:prstGeom>
        </p:spPr>
      </p:pic>
      <p:pic>
        <p:nvPicPr>
          <p:cNvPr id="134" name="Picture 133" descr="A green and white flag&#10;&#10;Description automatically generated with medium confidence">
            <a:extLst>
              <a:ext uri="{FF2B5EF4-FFF2-40B4-BE49-F238E27FC236}">
                <a16:creationId xmlns:a16="http://schemas.microsoft.com/office/drawing/2014/main" id="{A90A2951-AC93-427B-A51D-BB7FB1CA7B12}"/>
              </a:ext>
            </a:extLst>
          </p:cNvPr>
          <p:cNvPicPr>
            <a:picLocks noChangeAspect="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758" y="5364407"/>
            <a:ext cx="1117315" cy="274320"/>
          </a:xfrm>
          <a:prstGeom prst="rect">
            <a:avLst/>
          </a:prstGeom>
        </p:spPr>
      </p:pic>
      <p:pic>
        <p:nvPicPr>
          <p:cNvPr id="135" name="Picture 134" descr="A picture containing text, clipart&#10;&#10;Description automatically generated">
            <a:extLst>
              <a:ext uri="{FF2B5EF4-FFF2-40B4-BE49-F238E27FC236}">
                <a16:creationId xmlns:a16="http://schemas.microsoft.com/office/drawing/2014/main" id="{96E933E6-B917-491F-B437-4D0919982843}"/>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495077" y="3636184"/>
            <a:ext cx="1145725" cy="365760"/>
          </a:xfrm>
          <a:prstGeom prst="rect">
            <a:avLst/>
          </a:prstGeom>
        </p:spPr>
      </p:pic>
      <p:pic>
        <p:nvPicPr>
          <p:cNvPr id="136" name="Picture 135" descr="Logo&#10;&#10;Description automatically generated">
            <a:extLst>
              <a:ext uri="{FF2B5EF4-FFF2-40B4-BE49-F238E27FC236}">
                <a16:creationId xmlns:a16="http://schemas.microsoft.com/office/drawing/2014/main" id="{BEE5D76A-D463-4BD0-B699-36ACDF022DD3}"/>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689952" y="3636184"/>
            <a:ext cx="1506839" cy="365760"/>
          </a:xfrm>
          <a:prstGeom prst="rect">
            <a:avLst/>
          </a:prstGeom>
        </p:spPr>
      </p:pic>
      <p:sp>
        <p:nvSpPr>
          <p:cNvPr id="3" name="Slide Number Placeholder 2">
            <a:extLst>
              <a:ext uri="{FF2B5EF4-FFF2-40B4-BE49-F238E27FC236}">
                <a16:creationId xmlns:a16="http://schemas.microsoft.com/office/drawing/2014/main" id="{0AC42E6A-0EFF-46B1-AF70-2959E0CCEF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p:nvPr/>
        </p:nvSpPr>
        <p:spPr>
          <a:xfrm>
            <a:off x="4084324" y="6400459"/>
            <a:ext cx="4023352"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dirty="0">
                <a:solidFill>
                  <a:schemeClr val="accent3"/>
                </a:solidFill>
                <a:latin typeface="Lato"/>
                <a:ea typeface="Lato"/>
                <a:cs typeface="Lato"/>
                <a:sym typeface="Lato"/>
              </a:rPr>
              <a:t>RIPE85, Connect-WG, Belgrade, Serbia</a:t>
            </a:r>
            <a:endParaRPr dirty="0"/>
          </a:p>
        </p:txBody>
      </p:sp>
      <p:sp>
        <p:nvSpPr>
          <p:cNvPr id="57" name="Google Shape;57;p3"/>
          <p:cNvSpPr txBox="1">
            <a:spLocks noGrp="1"/>
          </p:cNvSpPr>
          <p:nvPr>
            <p:ph type="title"/>
          </p:nvPr>
        </p:nvSpPr>
        <p:spPr>
          <a:xfrm>
            <a:off x="162911" y="91440"/>
            <a:ext cx="11866179" cy="1005839"/>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4400"/>
              <a:buFont typeface="Lato Black"/>
              <a:buNone/>
            </a:pPr>
            <a:r>
              <a:rPr lang="en-US" sz="4400" b="0" i="0" u="none" strike="noStrike" cap="none">
                <a:solidFill>
                  <a:srgbClr val="FFFFFF"/>
                </a:solidFill>
                <a:latin typeface="Lato Black"/>
                <a:ea typeface="Lato Black"/>
                <a:cs typeface="Lato Black"/>
                <a:sym typeface="Lato Black"/>
              </a:rPr>
              <a:t>What is PeeringDB?</a:t>
            </a:r>
            <a:endParaRPr/>
          </a:p>
        </p:txBody>
      </p:sp>
      <p:sp>
        <p:nvSpPr>
          <p:cNvPr id="58" name="Google Shape;58;p3"/>
          <p:cNvSpPr txBox="1"/>
          <p:nvPr/>
        </p:nvSpPr>
        <p:spPr>
          <a:xfrm>
            <a:off x="2252897" y="6400459"/>
            <a:ext cx="1282779"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dirty="0"/>
          </a:p>
        </p:txBody>
      </p:sp>
      <p:sp>
        <p:nvSpPr>
          <p:cNvPr id="60" name="Google Shape;60;p3"/>
          <p:cNvSpPr txBox="1"/>
          <p:nvPr/>
        </p:nvSpPr>
        <p:spPr>
          <a:xfrm>
            <a:off x="411475" y="1664124"/>
            <a:ext cx="6164750" cy="39776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203E"/>
              </a:buClr>
              <a:buSzPts val="2800"/>
              <a:buFont typeface="Lato"/>
              <a:buNone/>
            </a:pPr>
            <a:r>
              <a:rPr lang="en-US" sz="2800" b="0" i="0" u="none" strike="noStrike" cap="none">
                <a:solidFill>
                  <a:srgbClr val="00203E"/>
                </a:solidFill>
                <a:latin typeface="Lato"/>
                <a:ea typeface="Lato"/>
                <a:cs typeface="Lato"/>
                <a:sym typeface="Lato"/>
              </a:rPr>
              <a:t>PeeringDB is a freely available, user-maintained, database of networks, and the go-to location for interconnection data. It facilitates the global interconnection of networks at IXPs, data centers, and other interconnection facilities. It is the first stop in making interconnection decisions.</a:t>
            </a:r>
            <a:endParaRPr/>
          </a:p>
        </p:txBody>
      </p:sp>
      <p:pic>
        <p:nvPicPr>
          <p:cNvPr id="61" name="Google Shape;61;p3" descr="Google Shape;82;p4"/>
          <p:cNvPicPr preferRelativeResize="0"/>
          <p:nvPr/>
        </p:nvPicPr>
        <p:blipFill rotWithShape="1">
          <a:blip r:embed="rId3">
            <a:alphaModFix/>
          </a:blip>
          <a:srcRect/>
          <a:stretch/>
        </p:blipFill>
        <p:spPr>
          <a:xfrm rot="217447">
            <a:off x="7345791" y="2197248"/>
            <a:ext cx="4022539" cy="3150886"/>
          </a:xfrm>
          <a:prstGeom prst="rect">
            <a:avLst/>
          </a:prstGeom>
          <a:noFill/>
          <a:ln>
            <a:noFill/>
          </a:ln>
          <a:effectLst>
            <a:outerShdw blurRad="190500" dist="12700" dir="5400000" rotWithShape="0">
              <a:srgbClr val="000000"/>
            </a:outerShdw>
          </a:effectLst>
        </p:spPr>
      </p:pic>
      <p:sp>
        <p:nvSpPr>
          <p:cNvPr id="62" name="Google Shape;62;p3"/>
          <p:cNvSpPr/>
          <p:nvPr/>
        </p:nvSpPr>
        <p:spPr>
          <a:xfrm rot="217421">
            <a:off x="7345715" y="2559947"/>
            <a:ext cx="2260101" cy="484863"/>
          </a:xfrm>
          <a:prstGeom prst="ellipse">
            <a:avLst/>
          </a:prstGeom>
          <a:noFill/>
          <a:ln w="38100" cap="flat" cmpd="sng">
            <a:solidFill>
              <a:srgbClr val="E9AC1C"/>
            </a:solidFill>
            <a:prstDash val="solid"/>
            <a:round/>
            <a:headEnd type="none" w="sm" len="sm"/>
            <a:tailEnd type="none" w="sm" len="sm"/>
          </a:ln>
          <a:effectLst>
            <a:outerShdw blurRad="190500" dist="12700" dir="5400000" rotWithShape="0">
              <a:srgbClr val="000000"/>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
          <p:cNvSpPr/>
          <p:nvPr/>
        </p:nvSpPr>
        <p:spPr>
          <a:xfrm rot="217104">
            <a:off x="7242399" y="3551473"/>
            <a:ext cx="4229577" cy="580375"/>
          </a:xfrm>
          <a:prstGeom prst="ellipse">
            <a:avLst/>
          </a:prstGeom>
          <a:noFill/>
          <a:ln w="38100" cap="flat" cmpd="sng">
            <a:solidFill>
              <a:srgbClr val="E9AC1C"/>
            </a:solidFill>
            <a:prstDash val="solid"/>
            <a:round/>
            <a:headEnd type="none" w="sm" len="sm"/>
            <a:tailEnd type="none" w="sm" len="sm"/>
          </a:ln>
          <a:effectLst>
            <a:outerShdw blurRad="190500" dist="12700" dir="5400000" rotWithShape="0">
              <a:srgbClr val="000000"/>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2D955EE1-67D7-49D9-88E1-261DCFDDDF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12"/>
          <p:cNvSpPr txBox="1">
            <a:spLocks noGrp="1"/>
          </p:cNvSpPr>
          <p:nvPr>
            <p:ph type="ctrTitle" idx="4294967295"/>
          </p:nvPr>
        </p:nvSpPr>
        <p:spPr>
          <a:xfrm>
            <a:off x="1524000" y="1677193"/>
            <a:ext cx="9144000" cy="2387601"/>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00203E"/>
              </a:buClr>
              <a:buSzPts val="6000"/>
              <a:buFont typeface="Lato Black"/>
              <a:buNone/>
            </a:pPr>
            <a:r>
              <a:rPr lang="en-US" sz="6000" b="0" i="0" u="none" strike="noStrike" cap="none">
                <a:solidFill>
                  <a:srgbClr val="00203E"/>
                </a:solidFill>
                <a:latin typeface="Lato Black"/>
                <a:ea typeface="Lato Black"/>
                <a:cs typeface="Lato Black"/>
                <a:sym typeface="Lato Black"/>
              </a:rPr>
              <a:t>Questions?</a:t>
            </a:r>
            <a:endParaRPr/>
          </a:p>
        </p:txBody>
      </p:sp>
      <p:sp>
        <p:nvSpPr>
          <p:cNvPr id="256" name="Google Shape;256;p12"/>
          <p:cNvSpPr txBox="1">
            <a:spLocks noGrp="1"/>
          </p:cNvSpPr>
          <p:nvPr>
            <p:ph type="subTitle" idx="4294967295"/>
          </p:nvPr>
        </p:nvSpPr>
        <p:spPr>
          <a:xfrm>
            <a:off x="1524000" y="4156869"/>
            <a:ext cx="9144000" cy="1655762"/>
          </a:xfrm>
          <a:prstGeom prst="rect">
            <a:avLst/>
          </a:prstGeom>
          <a:noFill/>
          <a:ln>
            <a:noFill/>
          </a:ln>
        </p:spPr>
        <p:txBody>
          <a:bodyPr spcFirstLastPara="1" wrap="square" lIns="45675" tIns="45675" rIns="45675" bIns="45675" anchor="t" anchorCtr="0">
            <a:normAutofit/>
          </a:bodyPr>
          <a:lstStyle/>
          <a:p>
            <a:pPr marL="0" marR="0" lvl="0" indent="0" algn="ctr" rtl="0">
              <a:lnSpc>
                <a:spcPct val="90000"/>
              </a:lnSpc>
              <a:spcBef>
                <a:spcPts val="0"/>
              </a:spcBef>
              <a:spcAft>
                <a:spcPts val="0"/>
              </a:spcAft>
              <a:buClr>
                <a:srgbClr val="00203E"/>
              </a:buClr>
              <a:buSzPts val="2400"/>
              <a:buFont typeface="Arial"/>
              <a:buNone/>
            </a:pPr>
            <a:r>
              <a:rPr lang="en-US" sz="2400" b="0" i="0" u="none" strike="noStrike" cap="none">
                <a:solidFill>
                  <a:srgbClr val="00203E"/>
                </a:solidFill>
                <a:latin typeface="Lato"/>
                <a:ea typeface="Lato"/>
                <a:cs typeface="Lato"/>
                <a:sym typeface="Lato"/>
              </a:rPr>
              <a:t>Need help? Contact </a:t>
            </a:r>
            <a:r>
              <a:rPr lang="en-US" sz="2400" b="0" i="0" u="sng" strike="noStrike" cap="none">
                <a:solidFill>
                  <a:srgbClr val="0563C1"/>
                </a:solidFill>
                <a:latin typeface="Lato"/>
                <a:ea typeface="Lato"/>
                <a:cs typeface="Lato"/>
                <a:sym typeface="Lato"/>
                <a:hlinkClick r:id="rId3">
                  <a:extLst>
                    <a:ext uri="{A12FA001-AC4F-418D-AE19-62706E023703}">
                      <ahyp:hlinkClr xmlns:ahyp="http://schemas.microsoft.com/office/drawing/2018/hyperlinkcolor" val="tx"/>
                    </a:ext>
                  </a:extLst>
                </a:hlinkClick>
              </a:rPr>
              <a:t>support@peeringdb.com</a:t>
            </a:r>
            <a:endParaRPr/>
          </a:p>
          <a:p>
            <a:pPr marL="0" marR="0" lvl="0" indent="0" algn="ctr" rtl="0">
              <a:lnSpc>
                <a:spcPct val="90000"/>
              </a:lnSpc>
              <a:spcBef>
                <a:spcPts val="0"/>
              </a:spcBef>
              <a:spcAft>
                <a:spcPts val="0"/>
              </a:spcAft>
              <a:buClr>
                <a:srgbClr val="00203E"/>
              </a:buClr>
              <a:buSzPts val="2400"/>
              <a:buFont typeface="Arial"/>
              <a:buNone/>
            </a:pPr>
            <a:endParaRPr sz="2400" b="0" i="0" u="sng" strike="noStrike" cap="none">
              <a:solidFill>
                <a:srgbClr val="0563C1"/>
              </a:solidFill>
              <a:latin typeface="Lato"/>
              <a:ea typeface="Lato"/>
              <a:cs typeface="Lato"/>
              <a:sym typeface="Lato"/>
              <a:hlinkClick r:id="rId3">
                <a:extLst>
                  <a:ext uri="{A12FA001-AC4F-418D-AE19-62706E023703}">
                    <ahyp:hlinkClr xmlns:ahyp="http://schemas.microsoft.com/office/drawing/2018/hyperlinkcolor" val="tx"/>
                  </a:ext>
                </a:extLst>
              </a:hlinkClick>
            </a:endParaRPr>
          </a:p>
          <a:p>
            <a:pPr marL="0" marR="0" lvl="0" indent="0" algn="ctr" rtl="0">
              <a:lnSpc>
                <a:spcPct val="90000"/>
              </a:lnSpc>
              <a:spcBef>
                <a:spcPts val="0"/>
              </a:spcBef>
              <a:spcAft>
                <a:spcPts val="0"/>
              </a:spcAft>
              <a:buClr>
                <a:srgbClr val="00203E"/>
              </a:buClr>
              <a:buSzPts val="2400"/>
              <a:buFont typeface="Arial"/>
              <a:buNone/>
            </a:pPr>
            <a:r>
              <a:rPr lang="en-US" sz="2400" b="0" i="0" u="none" strike="noStrike" cap="none">
                <a:solidFill>
                  <a:srgbClr val="00203E"/>
                </a:solidFill>
                <a:latin typeface="Lato"/>
                <a:ea typeface="Lato"/>
                <a:cs typeface="Lato"/>
                <a:sym typeface="Lato"/>
              </a:rPr>
              <a:t>Got a feature idea? Contact </a:t>
            </a:r>
            <a:r>
              <a:rPr lang="en-US" sz="2400" b="0" i="0" u="sng" strike="noStrike" cap="none">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productcom@lists.peeringdb.com</a:t>
            </a:r>
            <a:endParaRPr/>
          </a:p>
        </p:txBody>
      </p:sp>
      <p:sp>
        <p:nvSpPr>
          <p:cNvPr id="2" name="Slide Number Placeholder 1">
            <a:extLst>
              <a:ext uri="{FF2B5EF4-FFF2-40B4-BE49-F238E27FC236}">
                <a16:creationId xmlns:a16="http://schemas.microsoft.com/office/drawing/2014/main" id="{B6FD713C-D8DA-40FC-98C0-60093FF82F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AE6F703-B7F2-4621-B8FF-2FD48EB2DA89}"/>
              </a:ext>
            </a:extLst>
          </p:cNvPr>
          <p:cNvGraphicFramePr>
            <a:graphicFrameLocks noGrp="1"/>
          </p:cNvGraphicFramePr>
          <p:nvPr/>
        </p:nvGraphicFramePr>
        <p:xfrm>
          <a:off x="60960" y="1436373"/>
          <a:ext cx="12070080" cy="4520293"/>
        </p:xfrm>
        <a:graphic>
          <a:graphicData uri="http://schemas.openxmlformats.org/drawingml/2006/table">
            <a:tbl>
              <a:tblPr>
                <a:tableStyleId>{5C22544A-7EE6-4342-B048-85BDC9FD1C3A}</a:tableStyleId>
              </a:tblPr>
              <a:tblGrid>
                <a:gridCol w="2918029">
                  <a:extLst>
                    <a:ext uri="{9D8B030D-6E8A-4147-A177-3AD203B41FA5}">
                      <a16:colId xmlns:a16="http://schemas.microsoft.com/office/drawing/2014/main" val="3030235762"/>
                    </a:ext>
                  </a:extLst>
                </a:gridCol>
                <a:gridCol w="2955985">
                  <a:extLst>
                    <a:ext uri="{9D8B030D-6E8A-4147-A177-3AD203B41FA5}">
                      <a16:colId xmlns:a16="http://schemas.microsoft.com/office/drawing/2014/main" val="182470764"/>
                    </a:ext>
                  </a:extLst>
                </a:gridCol>
                <a:gridCol w="3178546">
                  <a:extLst>
                    <a:ext uri="{9D8B030D-6E8A-4147-A177-3AD203B41FA5}">
                      <a16:colId xmlns:a16="http://schemas.microsoft.com/office/drawing/2014/main" val="20002"/>
                    </a:ext>
                  </a:extLst>
                </a:gridCol>
                <a:gridCol w="3017520">
                  <a:extLst>
                    <a:ext uri="{9D8B030D-6E8A-4147-A177-3AD203B41FA5}">
                      <a16:colId xmlns:a16="http://schemas.microsoft.com/office/drawing/2014/main" val="2339020737"/>
                    </a:ext>
                  </a:extLst>
                </a:gridCol>
              </a:tblGrid>
              <a:tr h="527413">
                <a:tc>
                  <a:txBody>
                    <a:bodyPr/>
                    <a:lstStyle/>
                    <a:p>
                      <a:pPr algn="ctr"/>
                      <a:r>
                        <a:rPr lang="en-US" sz="2000" b="0" dirty="0">
                          <a:solidFill>
                            <a:schemeClr val="bg1"/>
                          </a:solidFill>
                        </a:rPr>
                        <a:t>Admin Committee</a:t>
                      </a: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2000" b="0" i="0" u="none" strike="noStrike" kern="1200" baseline="0" dirty="0">
                          <a:solidFill>
                            <a:schemeClr val="bg1"/>
                          </a:solidFill>
                          <a:latin typeface="+mn-lt"/>
                          <a:ea typeface="+mn-ea"/>
                          <a:cs typeface="+mn-cs"/>
                        </a:rPr>
                        <a:t>Operations Committee</a:t>
                      </a:r>
                      <a:endParaRPr lang="en-US" sz="2000" b="0"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2000" b="0" dirty="0">
                          <a:solidFill>
                            <a:schemeClr val="bg1"/>
                          </a:solidFill>
                        </a:rPr>
                        <a:t>Outreach Committee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Product Committee</a:t>
                      </a:r>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43509690"/>
                  </a:ext>
                </a:extLst>
              </a:tr>
              <a:tr h="3586409">
                <a:tc>
                  <a:txBody>
                    <a:bodyPr/>
                    <a:lstStyle/>
                    <a:p>
                      <a:pPr marL="285750" indent="-285750">
                        <a:buFont typeface="Arial" panose="020B0604020202020204" pitchFamily="34" charset="0"/>
                        <a:buChar char="•"/>
                      </a:pPr>
                      <a:r>
                        <a:rPr lang="en-US" sz="1600" dirty="0">
                          <a:solidFill>
                            <a:schemeClr val="tx1"/>
                          </a:solidFill>
                        </a:rPr>
                        <a:t>Manage administration of user accounts and </a:t>
                      </a:r>
                      <a:r>
                        <a:rPr lang="en-US" sz="1600" dirty="0" err="1">
                          <a:solidFill>
                            <a:schemeClr val="tx1"/>
                          </a:solidFill>
                        </a:rPr>
                        <a:t>PeeringDB</a:t>
                      </a:r>
                      <a:r>
                        <a:rPr lang="en-US" sz="1600" dirty="0">
                          <a:solidFill>
                            <a:schemeClr val="tx1"/>
                          </a:solidFill>
                        </a:rPr>
                        <a:t> records</a:t>
                      </a:r>
                    </a:p>
                    <a:p>
                      <a:pPr marL="285750" indent="-285750">
                        <a:buFont typeface="Arial" panose="020B0604020202020204" pitchFamily="34" charset="0"/>
                        <a:buChar char="•"/>
                      </a:pPr>
                      <a:r>
                        <a:rPr lang="en-US" sz="1600" dirty="0">
                          <a:solidFill>
                            <a:schemeClr val="tx1"/>
                          </a:solidFill>
                        </a:rPr>
                        <a:t>Answer support tickets</a:t>
                      </a:r>
                    </a:p>
                    <a:p>
                      <a:pPr marL="285750" indent="-285750">
                        <a:buFont typeface="Arial" panose="020B0604020202020204" pitchFamily="34" charset="0"/>
                        <a:buChar char="•"/>
                      </a:pPr>
                      <a:r>
                        <a:rPr lang="en-US" sz="1600" dirty="0">
                          <a:solidFill>
                            <a:schemeClr val="tx1"/>
                          </a:solidFill>
                        </a:rPr>
                        <a:t>Cleansing</a:t>
                      </a:r>
                      <a:r>
                        <a:rPr lang="en-US" sz="1600" baseline="0" dirty="0">
                          <a:solidFill>
                            <a:schemeClr val="tx1"/>
                          </a:solidFill>
                        </a:rPr>
                        <a:t> and completion of </a:t>
                      </a:r>
                      <a:r>
                        <a:rPr lang="en-US" sz="1600" baseline="0" dirty="0" err="1">
                          <a:solidFill>
                            <a:schemeClr val="tx1"/>
                          </a:solidFill>
                        </a:rPr>
                        <a:t>PeeringDB</a:t>
                      </a:r>
                      <a:r>
                        <a:rPr lang="en-US" sz="1600" baseline="0" dirty="0">
                          <a:solidFill>
                            <a:schemeClr val="tx1"/>
                          </a:solidFill>
                        </a:rPr>
                        <a:t> records</a:t>
                      </a:r>
                      <a:endParaRPr lang="en-US" sz="16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rPr>
                        <a:t>Leads: Patrick Gilmore (Chair) and Darwin Costa (Vice Chair)</a:t>
                      </a:r>
                      <a:br>
                        <a:rPr lang="en-US" sz="1600" dirty="0">
                          <a:solidFill>
                            <a:schemeClr val="tx1"/>
                          </a:solidFill>
                        </a:rPr>
                      </a:br>
                      <a:r>
                        <a:rPr lang="en-US" sz="1600" dirty="0">
                          <a:solidFill>
                            <a:schemeClr val="tx1"/>
                          </a:solidFill>
                        </a:rPr>
                        <a:t>Contact: </a:t>
                      </a:r>
                      <a:r>
                        <a:rPr lang="en-US" sz="1600" dirty="0" err="1">
                          <a:solidFill>
                            <a:schemeClr val="tx1"/>
                          </a:solidFill>
                          <a:hlinkClick r:id="rId2"/>
                        </a:rPr>
                        <a:t>admincom</a:t>
                      </a:r>
                      <a:r>
                        <a:rPr lang="en-US" sz="1600" dirty="0">
                          <a:solidFill>
                            <a:schemeClr val="tx1"/>
                          </a:solidFill>
                          <a:hlinkClick r:id="rId2"/>
                        </a:rPr>
                        <a:t>@</a:t>
                      </a:r>
                    </a:p>
                    <a:p>
                      <a:pPr marL="0" indent="0">
                        <a:buFont typeface="Arial" panose="020B0604020202020204" pitchFamily="34" charset="0"/>
                        <a:buNone/>
                      </a:pPr>
                      <a:r>
                        <a:rPr lang="en-US" sz="1600" dirty="0">
                          <a:solidFill>
                            <a:schemeClr val="tx1"/>
                          </a:solidFill>
                          <a:hlinkClick r:id="rId2"/>
                        </a:rPr>
                        <a:t>lists.peeringdb.com</a:t>
                      </a:r>
                      <a:endParaRPr lang="en-US" sz="1600" dirty="0">
                        <a:solidFill>
                          <a:schemeClr val="tx1"/>
                        </a:solidFill>
                      </a:endParaRPr>
                    </a:p>
                    <a:p>
                      <a:endParaRPr lang="en-US" sz="1600" dirty="0">
                        <a:solidFill>
                          <a:schemeClr val="tx1"/>
                        </a:solidFill>
                      </a:endParaRPr>
                    </a:p>
                  </a:txBody>
                  <a:tcPr>
                    <a:lnR w="12700" cap="flat" cmpd="sng" algn="ctr">
                      <a:solidFill>
                        <a:schemeClr val="accent2"/>
                      </a:solidFill>
                      <a:prstDash val="solid"/>
                      <a:round/>
                      <a:headEnd type="none" w="med" len="med"/>
                      <a:tailEnd type="none" w="med" len="med"/>
                    </a:lnR>
                    <a:lnT w="12700" cmpd="sng">
                      <a:noFill/>
                    </a:lnT>
                    <a:noFill/>
                  </a:tcPr>
                </a:tc>
                <a:tc>
                  <a:txBody>
                    <a:bodyPr/>
                    <a:lstStyle/>
                    <a:p>
                      <a:pPr marL="285750" indent="-285750">
                        <a:buFont typeface="Arial" panose="020B0604020202020204" pitchFamily="34" charset="0"/>
                        <a:buChar char="•"/>
                      </a:pPr>
                      <a:r>
                        <a:rPr lang="en-US" sz="1600" dirty="0">
                          <a:solidFill>
                            <a:schemeClr val="tx1"/>
                          </a:solidFill>
                        </a:rPr>
                        <a:t>Manage </a:t>
                      </a:r>
                      <a:r>
                        <a:rPr lang="en-US" sz="1600" dirty="0" err="1">
                          <a:solidFill>
                            <a:schemeClr val="tx1"/>
                          </a:solidFill>
                        </a:rPr>
                        <a:t>PeeringDB</a:t>
                      </a:r>
                      <a:r>
                        <a:rPr lang="en-US" sz="1600" dirty="0">
                          <a:solidFill>
                            <a:schemeClr val="tx1"/>
                          </a:solidFill>
                        </a:rPr>
                        <a:t> infrastructure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0" indent="0">
                        <a:buFont typeface="Arial" panose="020B0604020202020204" pitchFamily="34" charset="0"/>
                        <a:buNone/>
                      </a:pPr>
                      <a:r>
                        <a:rPr lang="en-US" sz="1600" dirty="0">
                          <a:solidFill>
                            <a:schemeClr val="tx1"/>
                          </a:solidFill>
                        </a:rPr>
                        <a:t>Leads: Job </a:t>
                      </a:r>
                      <a:r>
                        <a:rPr lang="en-US" sz="1600" dirty="0" err="1">
                          <a:solidFill>
                            <a:schemeClr val="tx1"/>
                          </a:solidFill>
                        </a:rPr>
                        <a:t>Snijders</a:t>
                      </a:r>
                      <a:r>
                        <a:rPr lang="en-US" sz="1600" dirty="0">
                          <a:solidFill>
                            <a:schemeClr val="tx1"/>
                          </a:solidFill>
                        </a:rPr>
                        <a:t> (Chair) and Aaron Hughes (Vice Chair)</a:t>
                      </a:r>
                    </a:p>
                    <a:p>
                      <a:pPr marL="0" indent="0">
                        <a:buFont typeface="Arial" panose="020B0604020202020204" pitchFamily="34" charset="0"/>
                        <a:buNone/>
                      </a:pPr>
                      <a:r>
                        <a:rPr lang="en-US" sz="1600" dirty="0">
                          <a:solidFill>
                            <a:schemeClr val="tx1"/>
                          </a:solidFill>
                        </a:rPr>
                        <a:t>Contact: </a:t>
                      </a:r>
                      <a:r>
                        <a:rPr lang="en-US" sz="1600" dirty="0" err="1">
                          <a:solidFill>
                            <a:schemeClr val="tx1"/>
                          </a:solidFill>
                          <a:hlinkClick r:id="rId3"/>
                        </a:rPr>
                        <a:t>pdb</a:t>
                      </a:r>
                      <a:r>
                        <a:rPr lang="en-US" sz="1600" dirty="0">
                          <a:solidFill>
                            <a:schemeClr val="tx1"/>
                          </a:solidFill>
                          <a:hlinkClick r:id="rId3"/>
                        </a:rPr>
                        <a:t>-ops@</a:t>
                      </a:r>
                    </a:p>
                    <a:p>
                      <a:pPr marL="0" indent="0">
                        <a:buFont typeface="Arial" panose="020B0604020202020204" pitchFamily="34" charset="0"/>
                        <a:buNone/>
                      </a:pPr>
                      <a:r>
                        <a:rPr lang="en-US" sz="1600" dirty="0">
                          <a:solidFill>
                            <a:schemeClr val="tx1"/>
                          </a:solidFill>
                          <a:hlinkClick r:id="rId3"/>
                        </a:rPr>
                        <a:t>lists.peeringdb.com</a:t>
                      </a:r>
                      <a:endParaRPr lang="en-US" sz="160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noFill/>
                  </a:tcPr>
                </a:tc>
                <a:tc>
                  <a:txBody>
                    <a:bodyPr/>
                    <a:lstStyle/>
                    <a:p>
                      <a:pPr marL="342900" indent="-342900">
                        <a:buFont typeface="Arial" panose="020B0604020202020204" pitchFamily="34" charset="0"/>
                        <a:buChar char="•"/>
                      </a:pPr>
                      <a:r>
                        <a:rPr lang="en-US" sz="1600" dirty="0">
                          <a:solidFill>
                            <a:schemeClr val="tx1"/>
                          </a:solidFill>
                        </a:rPr>
                        <a:t>Manage</a:t>
                      </a:r>
                      <a:r>
                        <a:rPr lang="en-US" sz="1600" baseline="0" dirty="0">
                          <a:solidFill>
                            <a:schemeClr val="tx1"/>
                          </a:solidFill>
                        </a:rPr>
                        <a:t> marketing and social media</a:t>
                      </a:r>
                    </a:p>
                    <a:p>
                      <a:pPr marL="342900" indent="-342900">
                        <a:buFont typeface="Arial" panose="020B0604020202020204" pitchFamily="34" charset="0"/>
                        <a:buChar char="•"/>
                      </a:pPr>
                      <a:r>
                        <a:rPr lang="en-US" sz="1600" baseline="0" dirty="0">
                          <a:solidFill>
                            <a:schemeClr val="tx1"/>
                          </a:solidFill>
                        </a:rPr>
                        <a:t>Develop and maintain presentations, workshops and webinars</a:t>
                      </a:r>
                    </a:p>
                    <a:p>
                      <a:pPr marL="342900" indent="-342900">
                        <a:buFont typeface="Arial" panose="020B0604020202020204" pitchFamily="34" charset="0"/>
                        <a:buChar char="•"/>
                      </a:pPr>
                      <a:r>
                        <a:rPr lang="en-US" sz="1600" baseline="0" dirty="0">
                          <a:solidFill>
                            <a:schemeClr val="tx1"/>
                          </a:solidFill>
                        </a:rPr>
                        <a:t>Coordinate presentations and attendance at events</a:t>
                      </a:r>
                    </a:p>
                    <a:p>
                      <a:pPr marL="0" indent="0">
                        <a:buFont typeface="Arial" panose="020B0604020202020204" pitchFamily="34" charset="0"/>
                        <a:buNone/>
                      </a:pPr>
                      <a:endParaRPr lang="en-US" sz="1600" baseline="0" dirty="0">
                        <a:solidFill>
                          <a:schemeClr val="tx1"/>
                        </a:solidFill>
                      </a:endParaRPr>
                    </a:p>
                    <a:p>
                      <a:pPr marL="0" indent="0">
                        <a:buFont typeface="Arial" panose="020B0604020202020204" pitchFamily="34" charset="0"/>
                        <a:buNone/>
                      </a:pPr>
                      <a:br>
                        <a:rPr lang="en-US" sz="1600" baseline="0" dirty="0">
                          <a:solidFill>
                            <a:schemeClr val="tx1"/>
                          </a:solidFill>
                        </a:rPr>
                      </a:br>
                      <a:r>
                        <a:rPr lang="en-US" sz="1600" baseline="0" dirty="0">
                          <a:solidFill>
                            <a:schemeClr val="tx1"/>
                          </a:solidFill>
                        </a:rPr>
                        <a:t>Leads: Ben Ryall (Chair) and Bijal Sanghani (Vice Chair)</a:t>
                      </a:r>
                      <a:br>
                        <a:rPr lang="en-US" sz="1600" baseline="0" dirty="0">
                          <a:solidFill>
                            <a:schemeClr val="tx1"/>
                          </a:solidFill>
                        </a:rPr>
                      </a:br>
                      <a:r>
                        <a:rPr lang="en-US" sz="1600" baseline="0" dirty="0">
                          <a:solidFill>
                            <a:schemeClr val="tx1"/>
                          </a:solidFill>
                        </a:rPr>
                        <a:t>Contact: </a:t>
                      </a:r>
                      <a:r>
                        <a:rPr lang="en-US" sz="1600" baseline="0" dirty="0" err="1">
                          <a:solidFill>
                            <a:schemeClr val="tx1"/>
                          </a:solidFill>
                          <a:hlinkClick r:id="rId4"/>
                        </a:rPr>
                        <a:t>outreachcom</a:t>
                      </a:r>
                      <a:r>
                        <a:rPr lang="en-US" sz="1600" baseline="0" dirty="0">
                          <a:solidFill>
                            <a:schemeClr val="tx1"/>
                          </a:solidFill>
                          <a:hlinkClick r:id="rId4"/>
                        </a:rPr>
                        <a:t>@</a:t>
                      </a:r>
                    </a:p>
                    <a:p>
                      <a:pPr marL="0" indent="0">
                        <a:buFont typeface="Arial" panose="020B0604020202020204" pitchFamily="34" charset="0"/>
                        <a:buNone/>
                      </a:pPr>
                      <a:r>
                        <a:rPr lang="en-US" sz="1600" baseline="0" dirty="0">
                          <a:solidFill>
                            <a:schemeClr val="tx1"/>
                          </a:solidFill>
                          <a:hlinkClick r:id="rId4"/>
                        </a:rPr>
                        <a:t>lists.peeringdb.com</a:t>
                      </a:r>
                      <a:r>
                        <a:rPr lang="en-US" sz="1600" baseline="0" dirty="0">
                          <a:solidFill>
                            <a:schemeClr val="tx1"/>
                          </a:solidFill>
                        </a:rPr>
                        <a:t>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Manage roadmap and development priorities</a:t>
                      </a:r>
                    </a:p>
                    <a:p>
                      <a:pPr marL="285750" indent="-285750">
                        <a:buFont typeface="Arial" panose="020B0604020202020204" pitchFamily="34" charset="0"/>
                        <a:buChar char="•"/>
                      </a:pPr>
                      <a:r>
                        <a:rPr lang="en-US" sz="1600" dirty="0">
                          <a:solidFill>
                            <a:schemeClr val="tx1"/>
                          </a:solidFill>
                        </a:rPr>
                        <a:t>Ask for input from the community on desired features</a:t>
                      </a:r>
                    </a:p>
                    <a:p>
                      <a:pPr marL="285750" indent="-285750">
                        <a:buFont typeface="Arial" panose="020B0604020202020204" pitchFamily="34" charset="0"/>
                        <a:buChar char="•"/>
                      </a:pPr>
                      <a:r>
                        <a:rPr lang="en-US" sz="1600" dirty="0">
                          <a:solidFill>
                            <a:schemeClr val="tx1"/>
                          </a:solidFill>
                        </a:rPr>
                        <a:t>Write </a:t>
                      </a:r>
                      <a:r>
                        <a:rPr lang="en-US" sz="1600" dirty="0" err="1">
                          <a:solidFill>
                            <a:schemeClr val="tx1"/>
                          </a:solidFill>
                        </a:rPr>
                        <a:t>SoWs</a:t>
                      </a:r>
                      <a:r>
                        <a:rPr lang="en-US" sz="1600" dirty="0">
                          <a:solidFill>
                            <a:schemeClr val="tx1"/>
                          </a:solidFill>
                        </a:rPr>
                        <a:t> to solicit bids to complete requested features</a:t>
                      </a:r>
                    </a:p>
                    <a:p>
                      <a:pPr marL="285750" indent="-285750">
                        <a:buFont typeface="Arial" panose="020B0604020202020204" pitchFamily="34" charset="0"/>
                        <a:buChar char="•"/>
                      </a:pPr>
                      <a:endParaRPr lang="en-US" sz="1600" dirty="0">
                        <a:solidFill>
                          <a:schemeClr val="tx1"/>
                        </a:solidFill>
                      </a:endParaRPr>
                    </a:p>
                    <a:p>
                      <a:pPr marL="0" indent="0">
                        <a:buFont typeface="Arial" panose="020B0604020202020204" pitchFamily="34" charset="0"/>
                        <a:buNone/>
                      </a:pPr>
                      <a:r>
                        <a:rPr lang="en-US" sz="1600" dirty="0">
                          <a:solidFill>
                            <a:schemeClr val="tx1"/>
                          </a:solidFill>
                        </a:rPr>
                        <a:t>Leads: Stephen</a:t>
                      </a:r>
                      <a:r>
                        <a:rPr lang="en-US" sz="1600" baseline="0" dirty="0">
                          <a:solidFill>
                            <a:schemeClr val="tx1"/>
                          </a:solidFill>
                        </a:rPr>
                        <a:t> McManus</a:t>
                      </a:r>
                      <a:r>
                        <a:rPr lang="en-US" sz="1600" dirty="0">
                          <a:solidFill>
                            <a:schemeClr val="tx1"/>
                          </a:solidFill>
                        </a:rPr>
                        <a:t> (Chair) and</a:t>
                      </a:r>
                      <a:br>
                        <a:rPr lang="en-US" sz="1600" dirty="0">
                          <a:solidFill>
                            <a:schemeClr val="tx1"/>
                          </a:solidFill>
                        </a:rPr>
                      </a:br>
                      <a:r>
                        <a:rPr lang="en-US" sz="1600" dirty="0">
                          <a:solidFill>
                            <a:schemeClr val="tx1"/>
                          </a:solidFill>
                        </a:rPr>
                        <a:t>Matt Griswold (Vice Chair)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rPr>
                        <a:t>Product</a:t>
                      </a:r>
                      <a:r>
                        <a:rPr lang="en-US" sz="1600" baseline="0" dirty="0">
                          <a:solidFill>
                            <a:schemeClr val="tx1"/>
                          </a:solidFill>
                        </a:rPr>
                        <a:t> Manager: Leo </a:t>
                      </a:r>
                      <a:r>
                        <a:rPr lang="en-US" sz="1600" baseline="0" dirty="0" err="1">
                          <a:solidFill>
                            <a:schemeClr val="tx1"/>
                          </a:solidFill>
                        </a:rPr>
                        <a:t>Vegoda</a:t>
                      </a:r>
                      <a:endParaRPr lang="en-US" sz="1600" dirty="0">
                        <a:solidFill>
                          <a:schemeClr val="tx1"/>
                        </a:solidFill>
                      </a:endParaRPr>
                    </a:p>
                    <a:p>
                      <a:pPr marL="0" indent="0">
                        <a:buFont typeface="Arial" panose="020B0604020202020204" pitchFamily="34" charset="0"/>
                        <a:buNone/>
                      </a:pPr>
                      <a:r>
                        <a:rPr lang="en-US" sz="1600" dirty="0">
                          <a:solidFill>
                            <a:schemeClr val="tx1"/>
                          </a:solidFill>
                        </a:rPr>
                        <a:t>Contact: </a:t>
                      </a:r>
                      <a:r>
                        <a:rPr lang="en-US" sz="1600" dirty="0" err="1">
                          <a:solidFill>
                            <a:schemeClr val="tx1"/>
                          </a:solidFill>
                          <a:hlinkClick r:id="rId5"/>
                        </a:rPr>
                        <a:t>productcom</a:t>
                      </a:r>
                      <a:r>
                        <a:rPr lang="en-US" sz="1600" dirty="0">
                          <a:solidFill>
                            <a:schemeClr val="tx1"/>
                          </a:solidFill>
                          <a:hlinkClick r:id="rId5"/>
                        </a:rPr>
                        <a:t>@</a:t>
                      </a:r>
                    </a:p>
                    <a:p>
                      <a:pPr marL="0" indent="0">
                        <a:buFont typeface="Arial" panose="020B0604020202020204" pitchFamily="34" charset="0"/>
                        <a:buNone/>
                      </a:pPr>
                      <a:r>
                        <a:rPr lang="en-US" sz="1600" dirty="0">
                          <a:solidFill>
                            <a:schemeClr val="tx1"/>
                          </a:solidFill>
                          <a:hlinkClick r:id="rId5"/>
                        </a:rPr>
                        <a:t>lists.peeringdb.com</a:t>
                      </a: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txBody>
                  <a:tcPr>
                    <a:lnL w="12700" cap="flat" cmpd="sng" algn="ctr">
                      <a:solidFill>
                        <a:schemeClr val="accent2"/>
                      </a:solidFill>
                      <a:prstDash val="solid"/>
                      <a:round/>
                      <a:headEnd type="none" w="med" len="med"/>
                      <a:tailEnd type="none" w="med" len="med"/>
                    </a:lnL>
                    <a:lnT w="12700" cmpd="sng">
                      <a:noFill/>
                    </a:lnT>
                    <a:noFill/>
                  </a:tcPr>
                </a:tc>
                <a:extLst>
                  <a:ext uri="{0D108BD9-81ED-4DB2-BD59-A6C34878D82A}">
                    <a16:rowId xmlns:a16="http://schemas.microsoft.com/office/drawing/2014/main" val="1561461190"/>
                  </a:ext>
                </a:extLst>
              </a:tr>
            </a:tbl>
          </a:graphicData>
        </a:graphic>
      </p:graphicFrame>
      <p:sp>
        <p:nvSpPr>
          <p:cNvPr id="2" name="Title 1"/>
          <p:cNvSpPr>
            <a:spLocks noGrp="1"/>
          </p:cNvSpPr>
          <p:nvPr>
            <p:ph type="title"/>
          </p:nvPr>
        </p:nvSpPr>
        <p:spPr/>
        <p:txBody>
          <a:bodyPr/>
          <a:lstStyle/>
          <a:p>
            <a:r>
              <a:rPr lang="en-US"/>
              <a:t>Committees</a:t>
            </a:r>
            <a:endParaRPr lang="en-US" dirty="0"/>
          </a:p>
        </p:txBody>
      </p:sp>
      <p:sp>
        <p:nvSpPr>
          <p:cNvPr id="4" name="Date Placeholder 3"/>
          <p:cNvSpPr>
            <a:spLocks noGrp="1"/>
          </p:cNvSpPr>
          <p:nvPr>
            <p:ph type="dt" sz="half" idx="10"/>
          </p:nvPr>
        </p:nvSpPr>
        <p:spPr>
          <a:xfrm>
            <a:off x="2207172" y="6356350"/>
            <a:ext cx="1374228"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2022-10-26</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RIPE85, Connect-WG, Belgrade, Serbia</a:t>
            </a:r>
            <a:endParaRPr lang="en-US" dirty="0"/>
          </a:p>
        </p:txBody>
      </p:sp>
      <p:sp>
        <p:nvSpPr>
          <p:cNvPr id="3" name="Foliennummernplatzhalter 2">
            <a:extLst>
              <a:ext uri="{FF2B5EF4-FFF2-40B4-BE49-F238E27FC236}">
                <a16:creationId xmlns:a16="http://schemas.microsoft.com/office/drawing/2014/main" id="{BC8ADF5D-FB45-AF58-AFB1-4593DB180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92555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3A043-DFFF-B6DF-54AA-0D72E383E964}"/>
              </a:ext>
            </a:extLst>
          </p:cNvPr>
          <p:cNvSpPr>
            <a:spLocks noGrp="1"/>
          </p:cNvSpPr>
          <p:nvPr>
            <p:ph type="title"/>
          </p:nvPr>
        </p:nvSpPr>
        <p:spPr/>
        <p:txBody>
          <a:bodyPr/>
          <a:lstStyle/>
          <a:p>
            <a:r>
              <a:rPr lang="de-DE" dirty="0" err="1"/>
              <a:t>We</a:t>
            </a:r>
            <a:r>
              <a:rPr lang="de-DE" dirty="0"/>
              <a:t> </a:t>
            </a:r>
            <a:r>
              <a:rPr lang="de-DE" dirty="0" err="1"/>
              <a:t>are</a:t>
            </a:r>
            <a:r>
              <a:rPr lang="de-DE" dirty="0"/>
              <a:t> </a:t>
            </a:r>
            <a:r>
              <a:rPr lang="de-DE" dirty="0" err="1"/>
              <a:t>looking</a:t>
            </a:r>
            <a:r>
              <a:rPr lang="de-DE" dirty="0"/>
              <a:t> </a:t>
            </a:r>
            <a:r>
              <a:rPr lang="de-DE" dirty="0" err="1"/>
              <a:t>for</a:t>
            </a:r>
            <a:r>
              <a:rPr lang="de-DE" dirty="0"/>
              <a:t> </a:t>
            </a:r>
            <a:r>
              <a:rPr lang="de-DE" dirty="0" err="1"/>
              <a:t>volunteers</a:t>
            </a:r>
            <a:endParaRPr lang="de-DE" dirty="0"/>
          </a:p>
        </p:txBody>
      </p:sp>
      <p:sp>
        <p:nvSpPr>
          <p:cNvPr id="5" name="Inhaltsplatzhalter 4">
            <a:extLst>
              <a:ext uri="{FF2B5EF4-FFF2-40B4-BE49-F238E27FC236}">
                <a16:creationId xmlns:a16="http://schemas.microsoft.com/office/drawing/2014/main" id="{513F6E52-1229-E2E2-FF7F-9CF215FF43C9}"/>
              </a:ext>
            </a:extLst>
          </p:cNvPr>
          <p:cNvSpPr>
            <a:spLocks noGrp="1"/>
          </p:cNvSpPr>
          <p:nvPr>
            <p:ph idx="1"/>
          </p:nvPr>
        </p:nvSpPr>
        <p:spPr/>
        <p:txBody>
          <a:bodyPr/>
          <a:lstStyle/>
          <a:p>
            <a:r>
              <a:rPr lang="de-DE" dirty="0" err="1"/>
              <a:t>For</a:t>
            </a:r>
            <a:r>
              <a:rPr lang="de-DE" dirty="0"/>
              <a:t> Admin Committee</a:t>
            </a:r>
          </a:p>
          <a:p>
            <a:pPr lvl="1"/>
            <a:r>
              <a:rPr lang="en-US" b="0" i="0" u="none" strike="noStrike" dirty="0">
                <a:solidFill>
                  <a:srgbClr val="00203E"/>
                </a:solidFill>
                <a:effectLst/>
                <a:latin typeface="Lato" panose="020F0502020204030203" pitchFamily="34" charset="0"/>
              </a:rPr>
              <a:t>who speak languages other than English</a:t>
            </a:r>
            <a:endParaRPr lang="de-DE" dirty="0"/>
          </a:p>
          <a:p>
            <a:r>
              <a:rPr lang="de-DE" dirty="0" err="1"/>
              <a:t>For</a:t>
            </a:r>
            <a:r>
              <a:rPr lang="de-DE" dirty="0"/>
              <a:t> Outreach Committee</a:t>
            </a:r>
          </a:p>
          <a:p>
            <a:pPr lvl="1"/>
            <a:r>
              <a:rPr lang="de-DE" dirty="0"/>
              <a:t>Folks </a:t>
            </a:r>
            <a:r>
              <a:rPr lang="de-DE" dirty="0" err="1"/>
              <a:t>with</a:t>
            </a:r>
            <a:r>
              <a:rPr lang="de-DE" dirty="0"/>
              <a:t> </a:t>
            </a:r>
            <a:r>
              <a:rPr lang="de-DE" dirty="0" err="1"/>
              <a:t>marketing</a:t>
            </a:r>
            <a:r>
              <a:rPr lang="de-DE" dirty="0"/>
              <a:t> </a:t>
            </a:r>
            <a:r>
              <a:rPr lang="de-DE" dirty="0" err="1"/>
              <a:t>experience</a:t>
            </a:r>
            <a:r>
              <a:rPr lang="de-DE" dirty="0"/>
              <a:t> </a:t>
            </a:r>
            <a:r>
              <a:rPr lang="de-DE" dirty="0" err="1"/>
              <a:t>are</a:t>
            </a:r>
            <a:r>
              <a:rPr lang="de-DE" dirty="0"/>
              <a:t> </a:t>
            </a:r>
            <a:r>
              <a:rPr lang="de-DE" dirty="0" err="1"/>
              <a:t>highly</a:t>
            </a:r>
            <a:r>
              <a:rPr lang="de-DE" dirty="0"/>
              <a:t> </a:t>
            </a:r>
            <a:r>
              <a:rPr lang="de-DE" dirty="0" err="1"/>
              <a:t>welcome</a:t>
            </a:r>
            <a:endParaRPr lang="de-DE" dirty="0"/>
          </a:p>
          <a:p>
            <a:r>
              <a:rPr lang="de-DE" dirty="0" err="1"/>
              <a:t>For</a:t>
            </a:r>
            <a:r>
              <a:rPr lang="de-DE" dirty="0"/>
              <a:t> </a:t>
            </a:r>
            <a:r>
              <a:rPr lang="de-DE" dirty="0" err="1"/>
              <a:t>Operations</a:t>
            </a:r>
            <a:r>
              <a:rPr lang="de-DE" dirty="0"/>
              <a:t> Committee</a:t>
            </a:r>
          </a:p>
          <a:p>
            <a:pPr lvl="1"/>
            <a:r>
              <a:rPr lang="de-DE" dirty="0"/>
              <a:t>Small and </a:t>
            </a:r>
            <a:r>
              <a:rPr lang="de-DE" dirty="0" err="1"/>
              <a:t>highly</a:t>
            </a:r>
            <a:r>
              <a:rPr lang="de-DE" dirty="0"/>
              <a:t> </a:t>
            </a:r>
            <a:r>
              <a:rPr lang="de-DE" dirty="0" err="1"/>
              <a:t>trusted</a:t>
            </a:r>
            <a:endParaRPr lang="de-DE" dirty="0"/>
          </a:p>
          <a:p>
            <a:pPr lvl="1"/>
            <a:r>
              <a:rPr lang="de-DE" dirty="0"/>
              <a:t>Experience </a:t>
            </a:r>
            <a:r>
              <a:rPr lang="de-DE" dirty="0" err="1"/>
              <a:t>with</a:t>
            </a:r>
            <a:r>
              <a:rPr lang="de-DE" dirty="0"/>
              <a:t> </a:t>
            </a:r>
            <a:r>
              <a:rPr lang="de-DE" dirty="0" err="1"/>
              <a:t>containers</a:t>
            </a:r>
            <a:r>
              <a:rPr lang="de-DE" dirty="0"/>
              <a:t> </a:t>
            </a:r>
            <a:r>
              <a:rPr lang="de-DE" dirty="0" err="1"/>
              <a:t>is</a:t>
            </a:r>
            <a:r>
              <a:rPr lang="de-DE" dirty="0"/>
              <a:t> a plus</a:t>
            </a:r>
          </a:p>
          <a:p>
            <a:r>
              <a:rPr lang="de-DE" dirty="0" err="1"/>
              <a:t>Apply</a:t>
            </a:r>
            <a:r>
              <a:rPr lang="de-DE" dirty="0"/>
              <a:t> </a:t>
            </a:r>
            <a:r>
              <a:rPr lang="de-DE" dirty="0" err="1"/>
              <a:t>to</a:t>
            </a:r>
            <a:r>
              <a:rPr lang="de-DE" dirty="0"/>
              <a:t> stewards@lists.peeringdb.com</a:t>
            </a:r>
          </a:p>
        </p:txBody>
      </p:sp>
      <p:sp>
        <p:nvSpPr>
          <p:cNvPr id="3" name="Foliennummernplatzhalter 2">
            <a:extLst>
              <a:ext uri="{FF2B5EF4-FFF2-40B4-BE49-F238E27FC236}">
                <a16:creationId xmlns:a16="http://schemas.microsoft.com/office/drawing/2014/main" id="{7D1CB63D-F4E5-18E4-A045-15A62521F9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Datumsplatzhalter 5">
            <a:extLst>
              <a:ext uri="{FF2B5EF4-FFF2-40B4-BE49-F238E27FC236}">
                <a16:creationId xmlns:a16="http://schemas.microsoft.com/office/drawing/2014/main" id="{C656AE7C-B2D5-9A19-47D2-3BCA00A714DB}"/>
              </a:ext>
            </a:extLst>
          </p:cNvPr>
          <p:cNvSpPr>
            <a:spLocks noGrp="1"/>
          </p:cNvSpPr>
          <p:nvPr>
            <p:ph type="dt" sz="half" idx="10"/>
          </p:nvPr>
        </p:nvSpPr>
        <p:spPr/>
        <p:txBody>
          <a:bodyPr/>
          <a:lstStyle/>
          <a:p>
            <a:r>
              <a:rPr lang="de-DE"/>
              <a:t>2022-10-26</a:t>
            </a:r>
            <a:endParaRPr lang="en-US" dirty="0"/>
          </a:p>
        </p:txBody>
      </p:sp>
      <p:sp>
        <p:nvSpPr>
          <p:cNvPr id="7" name="Fußzeilenplatzhalter 6">
            <a:extLst>
              <a:ext uri="{FF2B5EF4-FFF2-40B4-BE49-F238E27FC236}">
                <a16:creationId xmlns:a16="http://schemas.microsoft.com/office/drawing/2014/main" id="{F56BBC41-46F6-A9D8-3236-0E748A0AB55E}"/>
              </a:ext>
            </a:extLst>
          </p:cNvPr>
          <p:cNvSpPr>
            <a:spLocks noGrp="1"/>
          </p:cNvSpPr>
          <p:nvPr>
            <p:ph type="ftr" sz="quarter" idx="11"/>
          </p:nvPr>
        </p:nvSpPr>
        <p:spPr/>
        <p:txBody>
          <a:bodyPr/>
          <a:lstStyle/>
          <a:p>
            <a:r>
              <a:rPr lang="en-US"/>
              <a:t>RIPE85, Connect-WG, Belgrade, Serbia</a:t>
            </a:r>
            <a:endParaRPr lang="en-US" dirty="0"/>
          </a:p>
        </p:txBody>
      </p:sp>
    </p:spTree>
    <p:extLst>
      <p:ext uri="{BB962C8B-B14F-4D97-AF65-F5344CB8AC3E}">
        <p14:creationId xmlns:p14="http://schemas.microsoft.com/office/powerpoint/2010/main" val="225045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760" y="4805264"/>
            <a:ext cx="11430000" cy="1321215"/>
          </a:xfrm>
        </p:spPr>
        <p:txBody>
          <a:bodyPr>
            <a:normAutofit fontScale="92500" lnSpcReduction="10000"/>
          </a:bodyPr>
          <a:lstStyle/>
          <a:p>
            <a:r>
              <a:rPr lang="en-US" dirty="0"/>
              <a:t>Admin Committee volunteers are based around the world in a variety of time zones with diverse language skills</a:t>
            </a:r>
          </a:p>
          <a:p>
            <a:r>
              <a:rPr lang="en-US" dirty="0"/>
              <a:t>Goal is to resolve support tickets within 24 hours</a:t>
            </a:r>
          </a:p>
        </p:txBody>
      </p:sp>
      <p:sp>
        <p:nvSpPr>
          <p:cNvPr id="3" name="Date Placeholder 2"/>
          <p:cNvSpPr>
            <a:spLocks noGrp="1"/>
          </p:cNvSpPr>
          <p:nvPr>
            <p:ph type="dt" sz="half" idx="10"/>
          </p:nvPr>
        </p:nvSpPr>
        <p:spPr/>
        <p:txBody>
          <a:bodyPr/>
          <a:lstStyle/>
          <a:p>
            <a:r>
              <a:rPr lang="de-DE"/>
              <a:t>2022-10-26</a:t>
            </a:r>
            <a:endParaRPr lang="en-US" dirty="0"/>
          </a:p>
        </p:txBody>
      </p:sp>
      <p:sp>
        <p:nvSpPr>
          <p:cNvPr id="4" name="Footer Placeholder 3"/>
          <p:cNvSpPr>
            <a:spLocks noGrp="1"/>
          </p:cNvSpPr>
          <p:nvPr>
            <p:ph type="ftr" sz="quarter" idx="11"/>
          </p:nvPr>
        </p:nvSpPr>
        <p:spPr/>
        <p:txBody>
          <a:bodyPr/>
          <a:lstStyle/>
          <a:p>
            <a:r>
              <a:rPr lang="en-US"/>
              <a:t>RIPE85, Connect-WG, Belgrade, Serbia</a:t>
            </a:r>
            <a:endParaRPr lang="en-US" dirty="0"/>
          </a:p>
        </p:txBody>
      </p:sp>
      <p:sp>
        <p:nvSpPr>
          <p:cNvPr id="5" name="Slide Number Placeholder 4"/>
          <p:cNvSpPr>
            <a:spLocks noGrp="1"/>
          </p:cNvSpPr>
          <p:nvPr>
            <p:ph type="sldNum" sz="quarter" idx="12"/>
          </p:nvPr>
        </p:nvSpPr>
        <p:spPr/>
        <p:txBody>
          <a:bodyPr/>
          <a:lstStyle/>
          <a:p>
            <a:fld id="{6D32F914-301C-3648-9BBD-214E8A4FA88A}" type="slidenum">
              <a:rPr lang="en-US" smtClean="0"/>
              <a:pPr/>
              <a:t>5</a:t>
            </a:fld>
            <a:endParaRPr lang="en-US"/>
          </a:p>
        </p:txBody>
      </p:sp>
      <p:sp>
        <p:nvSpPr>
          <p:cNvPr id="2" name="Title 1"/>
          <p:cNvSpPr>
            <a:spLocks noGrp="1"/>
          </p:cNvSpPr>
          <p:nvPr>
            <p:ph type="title"/>
          </p:nvPr>
        </p:nvSpPr>
        <p:spPr/>
        <p:txBody>
          <a:bodyPr/>
          <a:lstStyle/>
          <a:p>
            <a:r>
              <a:rPr lang="en-US" dirty="0"/>
              <a:t>Support Ticket Statistics</a:t>
            </a:r>
          </a:p>
        </p:txBody>
      </p:sp>
      <p:graphicFrame>
        <p:nvGraphicFramePr>
          <p:cNvPr id="17" name="Chart 16">
            <a:extLst>
              <a:ext uri="{FF2B5EF4-FFF2-40B4-BE49-F238E27FC236}">
                <a16:creationId xmlns:a16="http://schemas.microsoft.com/office/drawing/2014/main" id="{116D1844-DFB7-4D39-ACE1-C16B67A78E48}"/>
              </a:ext>
            </a:extLst>
          </p:cNvPr>
          <p:cNvGraphicFramePr>
            <a:graphicFrameLocks noChangeAspect="1"/>
          </p:cNvGraphicFramePr>
          <p:nvPr/>
        </p:nvGraphicFramePr>
        <p:xfrm>
          <a:off x="6142936" y="1233568"/>
          <a:ext cx="587041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11" name="Explosion: 8 Points 10"/>
          <p:cNvSpPr/>
          <p:nvPr/>
        </p:nvSpPr>
        <p:spPr>
          <a:xfrm>
            <a:off x="9153095" y="2606278"/>
            <a:ext cx="1715310" cy="1283515"/>
          </a:xfrm>
          <a:prstGeom prst="irregularSeal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600"/>
              </a:lnSpc>
            </a:pPr>
            <a:r>
              <a:rPr lang="en-US" dirty="0"/>
              <a:t>300% Increase!</a:t>
            </a:r>
          </a:p>
        </p:txBody>
      </p:sp>
      <p:graphicFrame>
        <p:nvGraphicFramePr>
          <p:cNvPr id="13" name="Chart 12">
            <a:extLst>
              <a:ext uri="{FF2B5EF4-FFF2-40B4-BE49-F238E27FC236}">
                <a16:creationId xmlns:a16="http://schemas.microsoft.com/office/drawing/2014/main" id="{3BE75269-7DF3-4C99-98F5-5B190228A3FB}"/>
              </a:ext>
            </a:extLst>
          </p:cNvPr>
          <p:cNvGraphicFramePr>
            <a:graphicFrameLocks/>
          </p:cNvGraphicFramePr>
          <p:nvPr/>
        </p:nvGraphicFramePr>
        <p:xfrm>
          <a:off x="284797" y="1305083"/>
          <a:ext cx="5795963" cy="3290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32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4084324" y="6385070"/>
            <a:ext cx="4023352" cy="307686"/>
          </a:xfrm>
          <a:prstGeom prst="rect">
            <a:avLst/>
          </a:prstGeom>
          <a:noFill/>
          <a:ln>
            <a:noFill/>
          </a:ln>
        </p:spPr>
        <p:txBody>
          <a:bodyPr spcFirstLastPara="1" wrap="square" lIns="45675" tIns="45675" rIns="45675" bIns="45675" anchor="ctr" anchorCtr="0">
            <a:spAutoFit/>
          </a:bodyPr>
          <a:lstStyle/>
          <a:p>
            <a:pPr algn="ctr">
              <a:buClr>
                <a:schemeClr val="accent3"/>
              </a:buClr>
              <a:buSzPts val="1200"/>
            </a:pPr>
            <a:r>
              <a:rPr lang="en-US" sz="1400" dirty="0">
                <a:solidFill>
                  <a:schemeClr val="accent3"/>
                </a:solidFill>
                <a:latin typeface="Lato"/>
                <a:ea typeface="Lato"/>
                <a:cs typeface="Lato"/>
                <a:sym typeface="Lato"/>
              </a:rPr>
              <a:t>RIPE85, Connect-WG, Belgrade, Serbia</a:t>
            </a:r>
            <a:endParaRPr lang="en-US" dirty="0"/>
          </a:p>
        </p:txBody>
      </p:sp>
      <p:sp>
        <p:nvSpPr>
          <p:cNvPr id="148" name="Google Shape;148;p7"/>
          <p:cNvSpPr txBox="1">
            <a:spLocks noGrp="1"/>
          </p:cNvSpPr>
          <p:nvPr>
            <p:ph type="title"/>
          </p:nvPr>
        </p:nvSpPr>
        <p:spPr/>
        <p:txBody>
          <a:bodyPr/>
          <a:lstStyle/>
          <a:p>
            <a:pPr lvl="0"/>
            <a:r>
              <a:rPr lang="en-US" dirty="0">
                <a:sym typeface="Lato Black"/>
              </a:rPr>
              <a:t>Recent Volunteer Contributions</a:t>
            </a:r>
            <a:endParaRPr lang="en-US" dirty="0"/>
          </a:p>
        </p:txBody>
      </p:sp>
      <p:sp>
        <p:nvSpPr>
          <p:cNvPr id="149" name="Google Shape;149;p7"/>
          <p:cNvSpPr txBox="1">
            <a:spLocks noGrp="1"/>
          </p:cNvSpPr>
          <p:nvPr>
            <p:ph type="body" idx="1"/>
          </p:nvPr>
        </p:nvSpPr>
        <p:spPr>
          <a:xfrm>
            <a:off x="157654" y="1323049"/>
            <a:ext cx="5432842" cy="4764640"/>
          </a:xfrm>
        </p:spPr>
        <p:txBody>
          <a:bodyPr/>
          <a:lstStyle/>
          <a:p>
            <a:pPr lvl="0"/>
            <a:r>
              <a:rPr lang="en-US" dirty="0">
                <a:sym typeface="Lato"/>
              </a:rPr>
              <a:t>Focus on volunteer contributions</a:t>
            </a:r>
          </a:p>
          <a:p>
            <a:pPr lvl="0"/>
            <a:r>
              <a:rPr lang="en-US" dirty="0">
                <a:sym typeface="Lato"/>
              </a:rPr>
              <a:t>Security changes from Amazon</a:t>
            </a:r>
            <a:endParaRPr lang="en-US" dirty="0"/>
          </a:p>
          <a:p>
            <a:pPr lvl="0"/>
            <a:r>
              <a:rPr lang="en-US" dirty="0">
                <a:sym typeface="Lato"/>
              </a:rPr>
              <a:t>UX changes from Google</a:t>
            </a:r>
            <a:endParaRPr lang="en-US" dirty="0"/>
          </a:p>
          <a:p>
            <a:pPr lvl="0"/>
            <a:r>
              <a:rPr lang="en-US" dirty="0">
                <a:sym typeface="Lato"/>
              </a:rPr>
              <a:t>Various other changes from individuals</a:t>
            </a:r>
            <a:endParaRPr lang="en-US" dirty="0"/>
          </a:p>
        </p:txBody>
      </p:sp>
      <p:sp>
        <p:nvSpPr>
          <p:cNvPr id="2" name="Slide Number Placeholder 1">
            <a:extLst>
              <a:ext uri="{FF2B5EF4-FFF2-40B4-BE49-F238E27FC236}">
                <a16:creationId xmlns:a16="http://schemas.microsoft.com/office/drawing/2014/main" id="{23502362-3CD9-4041-8DF3-81546590C903}"/>
              </a:ext>
            </a:extLst>
          </p:cNvPr>
          <p:cNvSpPr>
            <a:spLocks noGrp="1"/>
          </p:cNvSpPr>
          <p:nvPr>
            <p:ph type="sldNum" idx="12"/>
          </p:nvPr>
        </p:nvSpPr>
        <p:spPr/>
        <p:txBody>
          <a:bodyPr/>
          <a:lstStyle/>
          <a:p>
            <a:pPr lvl="0"/>
            <a:fld id="{00000000-1234-1234-1234-123412341234}" type="slidenum">
              <a:rPr lang="en-US" smtClean="0"/>
              <a:pPr lvl="0"/>
              <a:t>6</a:t>
            </a:fld>
            <a:endParaRPr lang="en-US"/>
          </a:p>
        </p:txBody>
      </p:sp>
      <p:sp>
        <p:nvSpPr>
          <p:cNvPr id="150" name="Google Shape;150;p7"/>
          <p:cNvSpPr txBox="1"/>
          <p:nvPr/>
        </p:nvSpPr>
        <p:spPr>
          <a:xfrm>
            <a:off x="2252897" y="6400459"/>
            <a:ext cx="1282779"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dirty="0"/>
          </a:p>
        </p:txBody>
      </p:sp>
      <p:pic>
        <p:nvPicPr>
          <p:cNvPr id="152" name="Google Shape;152;p7" descr="Google Shape;175;p19"/>
          <p:cNvPicPr preferRelativeResize="0"/>
          <p:nvPr/>
        </p:nvPicPr>
        <p:blipFill rotWithShape="1">
          <a:blip r:embed="rId3">
            <a:alphaModFix/>
          </a:blip>
          <a:srcRect/>
          <a:stretch/>
        </p:blipFill>
        <p:spPr>
          <a:xfrm rot="239998">
            <a:off x="5761085" y="1273662"/>
            <a:ext cx="6107905" cy="4954269"/>
          </a:xfrm>
          <a:prstGeom prst="rect">
            <a:avLst/>
          </a:prstGeom>
          <a:noFill/>
          <a:ln>
            <a:noFill/>
          </a:ln>
          <a:effectLst>
            <a:outerShdw blurRad="190500" dist="12700" dir="5400000" rotWithShape="0">
              <a:srgbClr val="000000"/>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p:nvPr/>
        </p:nvSpPr>
        <p:spPr>
          <a:xfrm>
            <a:off x="4084324" y="6404300"/>
            <a:ext cx="4023352" cy="269201"/>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a:solidFill>
                  <a:schemeClr val="accent3"/>
                </a:solidFill>
                <a:latin typeface="Lato"/>
                <a:ea typeface="Lato"/>
                <a:cs typeface="Lato"/>
                <a:sym typeface="Lato"/>
              </a:rPr>
              <a:t>37th Euro-IX Forum, Edinburgh, UK</a:t>
            </a:r>
            <a:endParaRPr/>
          </a:p>
        </p:txBody>
      </p:sp>
      <p:sp>
        <p:nvSpPr>
          <p:cNvPr id="158" name="Google Shape;158;p8"/>
          <p:cNvSpPr txBox="1">
            <a:spLocks noGrp="1"/>
          </p:cNvSpPr>
          <p:nvPr>
            <p:ph type="title"/>
          </p:nvPr>
        </p:nvSpPr>
        <p:spPr/>
        <p:txBody>
          <a:bodyPr/>
          <a:lstStyle/>
          <a:p>
            <a:pPr lvl="0"/>
            <a:r>
              <a:rPr lang="en-US" dirty="0">
                <a:sym typeface="Lato Black"/>
              </a:rPr>
              <a:t>Recent Product Improvements</a:t>
            </a:r>
            <a:endParaRPr lang="en-US" dirty="0"/>
          </a:p>
        </p:txBody>
      </p:sp>
      <p:sp>
        <p:nvSpPr>
          <p:cNvPr id="159" name="Google Shape;159;p8"/>
          <p:cNvSpPr txBox="1">
            <a:spLocks noGrp="1"/>
          </p:cNvSpPr>
          <p:nvPr>
            <p:ph type="body" idx="1"/>
          </p:nvPr>
        </p:nvSpPr>
        <p:spPr>
          <a:xfrm>
            <a:off x="157654" y="1323049"/>
            <a:ext cx="7085627" cy="4764640"/>
          </a:xfrm>
        </p:spPr>
        <p:txBody>
          <a:bodyPr>
            <a:noAutofit/>
          </a:bodyPr>
          <a:lstStyle/>
          <a:p>
            <a:pPr lvl="0"/>
            <a:r>
              <a:rPr lang="en-US" sz="2400" dirty="0">
                <a:sym typeface="Lato"/>
              </a:rPr>
              <a:t>Better support tools</a:t>
            </a:r>
            <a:endParaRPr lang="en-US" sz="2400" dirty="0"/>
          </a:p>
          <a:p>
            <a:pPr lvl="0"/>
            <a:r>
              <a:rPr lang="en-US" sz="2400" dirty="0">
                <a:sym typeface="Lato"/>
              </a:rPr>
              <a:t>Better IX-F Export handling</a:t>
            </a:r>
            <a:endParaRPr lang="en-US" sz="2400" dirty="0"/>
          </a:p>
          <a:p>
            <a:pPr lvl="0"/>
            <a:r>
              <a:rPr lang="en-US" sz="2400" dirty="0">
                <a:sym typeface="Lato"/>
              </a:rPr>
              <a:t>Networks peering with Route Servers now more visible</a:t>
            </a:r>
            <a:endParaRPr lang="en-US" sz="2400" dirty="0"/>
          </a:p>
          <a:p>
            <a:pPr lvl="0"/>
            <a:r>
              <a:rPr lang="en-US" sz="2400" dirty="0">
                <a:sym typeface="Lato"/>
              </a:rPr>
              <a:t>Organizational policy features allow to requir</a:t>
            </a:r>
            <a:r>
              <a:rPr lang="en-US" sz="2400" dirty="0"/>
              <a:t>e your users to:</a:t>
            </a:r>
          </a:p>
          <a:p>
            <a:pPr lvl="1"/>
            <a:r>
              <a:rPr lang="en-US" sz="2400" dirty="0"/>
              <a:t>Enable MFA</a:t>
            </a:r>
          </a:p>
          <a:p>
            <a:pPr lvl="1"/>
            <a:r>
              <a:rPr lang="en-US" sz="2400" dirty="0"/>
              <a:t>Use a specific email domain</a:t>
            </a:r>
          </a:p>
          <a:p>
            <a:pPr lvl="1"/>
            <a:r>
              <a:rPr lang="en-US" sz="2400" dirty="0"/>
              <a:t>Periodically revalidate their accounts</a:t>
            </a:r>
          </a:p>
          <a:p>
            <a:pPr lvl="0"/>
            <a:r>
              <a:rPr lang="en-US" sz="2400" dirty="0"/>
              <a:t>And users can associate multiple addresses with an account</a:t>
            </a:r>
          </a:p>
        </p:txBody>
      </p:sp>
      <p:sp>
        <p:nvSpPr>
          <p:cNvPr id="2" name="Slide Number Placeholder 1">
            <a:extLst>
              <a:ext uri="{FF2B5EF4-FFF2-40B4-BE49-F238E27FC236}">
                <a16:creationId xmlns:a16="http://schemas.microsoft.com/office/drawing/2014/main" id="{FAEE99E3-6480-436A-9F6D-95C49284AE69}"/>
              </a:ext>
            </a:extLst>
          </p:cNvPr>
          <p:cNvSpPr>
            <a:spLocks noGrp="1"/>
          </p:cNvSpPr>
          <p:nvPr>
            <p:ph type="sldNum" idx="12"/>
          </p:nvPr>
        </p:nvSpPr>
        <p:spPr/>
        <p:txBody>
          <a:bodyPr/>
          <a:lstStyle/>
          <a:p>
            <a:pPr lvl="0"/>
            <a:fld id="{00000000-1234-1234-1234-123412341234}" type="slidenum">
              <a:rPr lang="en-US" smtClean="0"/>
              <a:pPr lvl="0"/>
              <a:t>7</a:t>
            </a:fld>
            <a:endParaRPr lang="en-US"/>
          </a:p>
        </p:txBody>
      </p:sp>
      <p:sp>
        <p:nvSpPr>
          <p:cNvPr id="160" name="Google Shape;160;p8"/>
          <p:cNvSpPr txBox="1"/>
          <p:nvPr/>
        </p:nvSpPr>
        <p:spPr>
          <a:xfrm>
            <a:off x="2252897" y="6400447"/>
            <a:ext cx="1282851"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2022-10-11</a:t>
            </a:r>
            <a:endParaRPr lang="en-US" dirty="0"/>
          </a:p>
        </p:txBody>
      </p:sp>
      <p:pic>
        <p:nvPicPr>
          <p:cNvPr id="162" name="Google Shape;162;p8" descr="Google Shape;185;g1563fb8dd9d_0_0"/>
          <p:cNvPicPr preferRelativeResize="0"/>
          <p:nvPr/>
        </p:nvPicPr>
        <p:blipFill rotWithShape="1">
          <a:blip r:embed="rId3">
            <a:alphaModFix/>
          </a:blip>
          <a:srcRect/>
          <a:stretch/>
        </p:blipFill>
        <p:spPr>
          <a:xfrm rot="240000">
            <a:off x="7590150" y="1446230"/>
            <a:ext cx="4286548" cy="4412842"/>
          </a:xfrm>
          <a:prstGeom prst="rect">
            <a:avLst/>
          </a:prstGeom>
          <a:noFill/>
          <a:ln>
            <a:noFill/>
          </a:ln>
          <a:effectLst>
            <a:outerShdw blurRad="190500" dist="12700" dir="5400000" rotWithShape="0">
              <a:srgbClr val="000000"/>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B5C1-4E36-4142-9791-9560785DDEC6}"/>
              </a:ext>
            </a:extLst>
          </p:cNvPr>
          <p:cNvSpPr>
            <a:spLocks noGrp="1"/>
          </p:cNvSpPr>
          <p:nvPr>
            <p:ph type="title"/>
          </p:nvPr>
        </p:nvSpPr>
        <p:spPr/>
        <p:txBody>
          <a:bodyPr/>
          <a:lstStyle/>
          <a:p>
            <a:r>
              <a:rPr lang="de-DE" dirty="0"/>
              <a:t>General Updates</a:t>
            </a:r>
          </a:p>
        </p:txBody>
      </p:sp>
      <p:sp>
        <p:nvSpPr>
          <p:cNvPr id="3" name="Inhaltsplatzhalter 2">
            <a:extLst>
              <a:ext uri="{FF2B5EF4-FFF2-40B4-BE49-F238E27FC236}">
                <a16:creationId xmlns:a16="http://schemas.microsoft.com/office/drawing/2014/main" id="{7B9F93C4-7C8F-4852-81A0-AE3B359C94F1}"/>
              </a:ext>
            </a:extLst>
          </p:cNvPr>
          <p:cNvSpPr>
            <a:spLocks noGrp="1"/>
          </p:cNvSpPr>
          <p:nvPr>
            <p:ph idx="1"/>
          </p:nvPr>
        </p:nvSpPr>
        <p:spPr/>
        <p:txBody>
          <a:bodyPr/>
          <a:lstStyle/>
          <a:p>
            <a:r>
              <a:rPr lang="en-US" dirty="0">
                <a:hlinkClick r:id="rId2"/>
              </a:rPr>
              <a:t>https://www.peeringdb.com</a:t>
            </a:r>
            <a:r>
              <a:rPr lang="en-US" dirty="0"/>
              <a:t> is enforced (2.35.0)</a:t>
            </a:r>
          </a:p>
          <a:p>
            <a:r>
              <a:rPr lang="en-US" dirty="0"/>
              <a:t>Please check your scripts (e.g. –L for curl)</a:t>
            </a:r>
          </a:p>
          <a:p>
            <a:r>
              <a:rPr lang="en-US" dirty="0"/>
              <a:t>Enables better delivery via CDNs</a:t>
            </a:r>
          </a:p>
          <a:p>
            <a:r>
              <a:rPr lang="en-US" dirty="0"/>
              <a:t>Lots of bug fixes and small features</a:t>
            </a:r>
          </a:p>
          <a:p>
            <a:pPr lvl="1"/>
            <a:r>
              <a:rPr lang="en-US" dirty="0"/>
              <a:t>Users especially like the logo feature</a:t>
            </a:r>
          </a:p>
          <a:p>
            <a:pPr lvl="1"/>
            <a:r>
              <a:rPr lang="en-US" dirty="0"/>
              <a:t>Various counters for fac, ix and net objects</a:t>
            </a:r>
          </a:p>
          <a:p>
            <a:pPr lvl="1"/>
            <a:r>
              <a:rPr lang="en-US" dirty="0"/>
              <a:t>Updated fields allow for easy tracking of changes</a:t>
            </a:r>
          </a:p>
          <a:p>
            <a:pPr lvl="2"/>
            <a:r>
              <a:rPr lang="en-US" dirty="0" err="1"/>
              <a:t>netixlan_updated</a:t>
            </a:r>
            <a:endParaRPr lang="en-US" dirty="0"/>
          </a:p>
          <a:p>
            <a:pPr lvl="2"/>
            <a:r>
              <a:rPr lang="en-US" dirty="0" err="1"/>
              <a:t>netfac_updated</a:t>
            </a:r>
            <a:endParaRPr lang="en-US" dirty="0"/>
          </a:p>
          <a:p>
            <a:pPr lvl="2"/>
            <a:r>
              <a:rPr lang="en-US" dirty="0" err="1"/>
              <a:t>poc_updated</a:t>
            </a:r>
            <a:endParaRPr lang="en-US" dirty="0"/>
          </a:p>
        </p:txBody>
      </p:sp>
      <p:sp>
        <p:nvSpPr>
          <p:cNvPr id="5" name="Fußzeilenplatzhalter 4">
            <a:extLst>
              <a:ext uri="{FF2B5EF4-FFF2-40B4-BE49-F238E27FC236}">
                <a16:creationId xmlns:a16="http://schemas.microsoft.com/office/drawing/2014/main" id="{7A46A772-5877-420F-9AE8-438C6FF3CBCB}"/>
              </a:ext>
            </a:extLst>
          </p:cNvPr>
          <p:cNvSpPr>
            <a:spLocks noGrp="1"/>
          </p:cNvSpPr>
          <p:nvPr>
            <p:ph type="ftr" sz="quarter" idx="11"/>
          </p:nvPr>
        </p:nvSpPr>
        <p:spPr/>
        <p:txBody>
          <a:bodyPr/>
          <a:lstStyle/>
          <a:p>
            <a:pPr lvl="0"/>
            <a:r>
              <a:rPr lang="en-US" dirty="0">
                <a:sym typeface="Lato"/>
              </a:rPr>
              <a:t>RIPE85, Connect-WG, Belgrade, Serbia</a:t>
            </a:r>
            <a:endParaRPr lang="en-US" dirty="0"/>
          </a:p>
        </p:txBody>
      </p:sp>
      <p:sp>
        <p:nvSpPr>
          <p:cNvPr id="14" name="Google Shape;160;p8">
            <a:extLst>
              <a:ext uri="{FF2B5EF4-FFF2-40B4-BE49-F238E27FC236}">
                <a16:creationId xmlns:a16="http://schemas.microsoft.com/office/drawing/2014/main" id="{344454A3-8D80-4BC4-B0D8-CDC26F2B46B6}"/>
              </a:ext>
            </a:extLst>
          </p:cNvPr>
          <p:cNvSpPr txBox="1"/>
          <p:nvPr/>
        </p:nvSpPr>
        <p:spPr>
          <a:xfrm>
            <a:off x="2252897" y="6400447"/>
            <a:ext cx="1282851" cy="276908"/>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chemeClr val="accent3"/>
              </a:buClr>
              <a:buSzPts val="1200"/>
              <a:buFont typeface="Lato"/>
              <a:buNone/>
            </a:pPr>
            <a:r>
              <a:rPr lang="en-US" sz="1200" b="0" i="0" u="none" strike="noStrike" cap="none" dirty="0">
                <a:solidFill>
                  <a:schemeClr val="accent3"/>
                </a:solidFill>
                <a:latin typeface="Lato"/>
                <a:ea typeface="Lato"/>
                <a:cs typeface="Lato"/>
                <a:sym typeface="Lato"/>
              </a:rPr>
              <a:t>2022-10-26</a:t>
            </a:r>
            <a:endParaRPr lang="en-US" dirty="0"/>
          </a:p>
        </p:txBody>
      </p:sp>
      <p:sp>
        <p:nvSpPr>
          <p:cNvPr id="6" name="Foliennummernplatzhalter 5">
            <a:extLst>
              <a:ext uri="{FF2B5EF4-FFF2-40B4-BE49-F238E27FC236}">
                <a16:creationId xmlns:a16="http://schemas.microsoft.com/office/drawing/2014/main" id="{7A52C5CA-12EE-1055-A6C4-37E8FEFB5E02}"/>
              </a:ext>
            </a:extLst>
          </p:cNvPr>
          <p:cNvSpPr>
            <a:spLocks noGrp="1"/>
          </p:cNvSpPr>
          <p:nvPr>
            <p:ph type="sldNum" sz="quarter" idx="12"/>
          </p:nvPr>
        </p:nvSpPr>
        <p:spPr/>
        <p:txBody>
          <a:bodyPr/>
          <a:lstStyle/>
          <a:p>
            <a:fld id="{262CB1E8-EC63-49BB-A3D2-FEC67037859C}" type="slidenum">
              <a:rPr lang="en-US" smtClean="0"/>
              <a:pPr/>
              <a:t>8</a:t>
            </a:fld>
            <a:endParaRPr lang="en-US" dirty="0"/>
          </a:p>
        </p:txBody>
      </p:sp>
    </p:spTree>
    <p:extLst>
      <p:ext uri="{BB962C8B-B14F-4D97-AF65-F5344CB8AC3E}">
        <p14:creationId xmlns:p14="http://schemas.microsoft.com/office/powerpoint/2010/main" val="90013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02E43-1DEA-45AC-AD99-1C2D937A85B4}"/>
              </a:ext>
            </a:extLst>
          </p:cNvPr>
          <p:cNvSpPr>
            <a:spLocks noGrp="1"/>
          </p:cNvSpPr>
          <p:nvPr>
            <p:ph type="title"/>
          </p:nvPr>
        </p:nvSpPr>
        <p:spPr/>
        <p:txBody>
          <a:bodyPr/>
          <a:lstStyle/>
          <a:p>
            <a:r>
              <a:rPr lang="en-US"/>
              <a:t>Authentication Changes</a:t>
            </a:r>
          </a:p>
        </p:txBody>
      </p:sp>
      <p:sp>
        <p:nvSpPr>
          <p:cNvPr id="3" name="Inhaltsplatzhalter 2">
            <a:extLst>
              <a:ext uri="{FF2B5EF4-FFF2-40B4-BE49-F238E27FC236}">
                <a16:creationId xmlns:a16="http://schemas.microsoft.com/office/drawing/2014/main" id="{3A0449C0-66F2-44EC-A4A0-4DFE8AF85383}"/>
              </a:ext>
            </a:extLst>
          </p:cNvPr>
          <p:cNvSpPr>
            <a:spLocks noGrp="1"/>
          </p:cNvSpPr>
          <p:nvPr>
            <p:ph idx="1"/>
          </p:nvPr>
        </p:nvSpPr>
        <p:spPr/>
        <p:txBody>
          <a:bodyPr>
            <a:noAutofit/>
          </a:bodyPr>
          <a:lstStyle/>
          <a:p>
            <a:r>
              <a:rPr lang="en-US" sz="2400"/>
              <a:t>API keys (2.26.0)</a:t>
            </a:r>
          </a:p>
          <a:p>
            <a:pPr lvl="1"/>
            <a:r>
              <a:rPr lang="en-US" sz="2000"/>
              <a:t>256-bit random number, base-62 encoded</a:t>
            </a:r>
          </a:p>
          <a:p>
            <a:pPr lvl="1"/>
            <a:r>
              <a:rPr lang="en-US" sz="2000"/>
              <a:t>On org level (additional tabs)</a:t>
            </a:r>
          </a:p>
          <a:p>
            <a:pPr lvl="2"/>
            <a:r>
              <a:rPr lang="en-US" sz="1800"/>
              <a:t>Needs an email associated with it (ideally role-account)</a:t>
            </a:r>
          </a:p>
          <a:p>
            <a:pPr lvl="2"/>
            <a:r>
              <a:rPr lang="en-US" sz="1800"/>
              <a:t>Can be created by any Admin</a:t>
            </a:r>
          </a:p>
          <a:p>
            <a:pPr lvl="2"/>
            <a:r>
              <a:rPr lang="en-US" sz="1800"/>
              <a:t>Same granular (CRUD) permissions as users</a:t>
            </a:r>
          </a:p>
          <a:p>
            <a:pPr lvl="1"/>
            <a:r>
              <a:rPr lang="en-US" sz="2000"/>
              <a:t>On user level</a:t>
            </a:r>
          </a:p>
          <a:p>
            <a:pPr lvl="1"/>
            <a:r>
              <a:rPr lang="en-US" sz="2000"/>
              <a:t>HOWTO: </a:t>
            </a:r>
            <a:r>
              <a:rPr lang="en-US" sz="2000">
                <a:hlinkClick r:id="rId2"/>
              </a:rPr>
              <a:t>https://docs.peeringdb.com/howto/api_keys/</a:t>
            </a:r>
            <a:endParaRPr lang="en-US" sz="2000"/>
          </a:p>
          <a:p>
            <a:r>
              <a:rPr lang="en-US" sz="2400"/>
              <a:t>Substantially rate-limit unauthenticated API queries (2.34.0)</a:t>
            </a:r>
          </a:p>
          <a:p>
            <a:pPr lvl="1"/>
            <a:r>
              <a:rPr lang="en-US" sz="2000"/>
              <a:t>Wild running scripts</a:t>
            </a:r>
          </a:p>
          <a:p>
            <a:pPr lvl="1"/>
            <a:r>
              <a:rPr lang="en-US" sz="2000"/>
              <a:t>Bad code</a:t>
            </a:r>
          </a:p>
          <a:p>
            <a:pPr lvl="1"/>
            <a:r>
              <a:rPr lang="en-US" sz="2000"/>
              <a:t>See </a:t>
            </a:r>
            <a:r>
              <a:rPr lang="en-US" sz="2000">
                <a:hlinkClick r:id="rId3"/>
              </a:rPr>
              <a:t>tech-list</a:t>
            </a:r>
            <a:r>
              <a:rPr lang="en-US" sz="2000"/>
              <a:t> for details</a:t>
            </a:r>
          </a:p>
          <a:p>
            <a:pPr lvl="1"/>
            <a:r>
              <a:rPr lang="en-US" sz="2000"/>
              <a:t>HOWTO: </a:t>
            </a:r>
            <a:r>
              <a:rPr lang="en-US" sz="2000">
                <a:hlinkClick r:id="rId4"/>
              </a:rPr>
              <a:t>https://docs.peeringdb.com/howto/work_within_peeringdbs_query_limits/</a:t>
            </a:r>
            <a:endParaRPr lang="en-US" sz="2000"/>
          </a:p>
          <a:p>
            <a:pPr lvl="1"/>
            <a:endParaRPr lang="en-US" sz="2000"/>
          </a:p>
        </p:txBody>
      </p:sp>
      <p:sp>
        <p:nvSpPr>
          <p:cNvPr id="5" name="Fußzeilenplatzhalter 4">
            <a:extLst>
              <a:ext uri="{FF2B5EF4-FFF2-40B4-BE49-F238E27FC236}">
                <a16:creationId xmlns:a16="http://schemas.microsoft.com/office/drawing/2014/main" id="{413E560F-78EB-4348-8637-3FF4265C0285}"/>
              </a:ext>
            </a:extLst>
          </p:cNvPr>
          <p:cNvSpPr>
            <a:spLocks noGrp="1"/>
          </p:cNvSpPr>
          <p:nvPr>
            <p:ph type="ftr" sz="quarter" idx="11"/>
          </p:nvPr>
        </p:nvSpPr>
        <p:spPr/>
        <p:txBody>
          <a:bodyPr/>
          <a:lstStyle/>
          <a:p>
            <a:pPr lvl="0"/>
            <a:r>
              <a:rPr lang="en-US">
                <a:sym typeface="Lato"/>
              </a:rPr>
              <a:t>RIPE85, Connect-WG, Belgrade, Serbia</a:t>
            </a:r>
            <a:endParaRPr lang="en-US"/>
          </a:p>
        </p:txBody>
      </p:sp>
      <p:sp>
        <p:nvSpPr>
          <p:cNvPr id="4" name="Datumsplatzhalter 3">
            <a:extLst>
              <a:ext uri="{FF2B5EF4-FFF2-40B4-BE49-F238E27FC236}">
                <a16:creationId xmlns:a16="http://schemas.microsoft.com/office/drawing/2014/main" id="{D7EE1CB9-1DFC-7DF1-30D0-9D287078CDCF}"/>
              </a:ext>
            </a:extLst>
          </p:cNvPr>
          <p:cNvSpPr>
            <a:spLocks noGrp="1"/>
          </p:cNvSpPr>
          <p:nvPr>
            <p:ph type="dt" sz="half" idx="10"/>
          </p:nvPr>
        </p:nvSpPr>
        <p:spPr>
          <a:xfrm>
            <a:off x="2148979" y="6313459"/>
            <a:ext cx="2015655" cy="365125"/>
          </a:xfrm>
        </p:spPr>
        <p:txBody>
          <a:bodyPr/>
          <a:lstStyle/>
          <a:p>
            <a:r>
              <a:rPr lang="de-DE" dirty="0"/>
              <a:t>2022-10-26</a:t>
            </a:r>
            <a:endParaRPr lang="en-US" dirty="0"/>
          </a:p>
        </p:txBody>
      </p:sp>
      <p:sp>
        <p:nvSpPr>
          <p:cNvPr id="6" name="Foliennummernplatzhalter 5">
            <a:extLst>
              <a:ext uri="{FF2B5EF4-FFF2-40B4-BE49-F238E27FC236}">
                <a16:creationId xmlns:a16="http://schemas.microsoft.com/office/drawing/2014/main" id="{5D268FCB-6375-FDB4-359D-B1BAC668B88F}"/>
              </a:ext>
            </a:extLst>
          </p:cNvPr>
          <p:cNvSpPr>
            <a:spLocks noGrp="1"/>
          </p:cNvSpPr>
          <p:nvPr>
            <p:ph type="sldNum" sz="quarter" idx="12"/>
          </p:nvPr>
        </p:nvSpPr>
        <p:spPr/>
        <p:txBody>
          <a:bodyPr/>
          <a:lstStyle/>
          <a:p>
            <a:fld id="{262CB1E8-EC63-49BB-A3D2-FEC67037859C}" type="slidenum">
              <a:rPr lang="en-US" smtClean="0"/>
              <a:pPr/>
              <a:t>9</a:t>
            </a:fld>
            <a:endParaRPr lang="en-US" dirty="0"/>
          </a:p>
        </p:txBody>
      </p:sp>
    </p:spTree>
    <p:extLst>
      <p:ext uri="{BB962C8B-B14F-4D97-AF65-F5344CB8AC3E}">
        <p14:creationId xmlns:p14="http://schemas.microsoft.com/office/powerpoint/2010/main" val="3099122557"/>
      </p:ext>
    </p:extLst>
  </p:cSld>
  <p:clrMapOvr>
    <a:masterClrMapping/>
  </p:clrMapOvr>
</p:sld>
</file>

<file path=ppt/theme/theme1.xml><?xml version="1.0" encoding="utf-8"?>
<a:theme xmlns:a="http://schemas.openxmlformats.org/drawingml/2006/main" name="Office Theme">
  <a:themeElements>
    <a:clrScheme name="Office Theme">
      <a:dk1>
        <a:srgbClr val="00203E"/>
      </a:dk1>
      <a:lt1>
        <a:srgbClr val="F1F1F1"/>
      </a:lt1>
      <a:dk2>
        <a:srgbClr val="A7A7A7"/>
      </a:dk2>
      <a:lt2>
        <a:srgbClr val="535353"/>
      </a:lt2>
      <a:accent1>
        <a:srgbClr val="33744A"/>
      </a:accent1>
      <a:accent2>
        <a:srgbClr val="1C3F28"/>
      </a:accent2>
      <a:accent3>
        <a:srgbClr val="4B6063"/>
      </a:accent3>
      <a:accent4>
        <a:srgbClr val="B0DBD8"/>
      </a:accent4>
      <a:accent5>
        <a:srgbClr val="C7968D"/>
      </a:accent5>
      <a:accent6>
        <a:srgbClr val="961E1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PeeringDB Colors">
      <a:dk1>
        <a:srgbClr val="00203E"/>
      </a:dk1>
      <a:lt1>
        <a:srgbClr val="F1F1F1"/>
      </a:lt1>
      <a:dk2>
        <a:srgbClr val="000000"/>
      </a:dk2>
      <a:lt2>
        <a:srgbClr val="FFFFFF"/>
      </a:lt2>
      <a:accent1>
        <a:srgbClr val="33744A"/>
      </a:accent1>
      <a:accent2>
        <a:srgbClr val="1C3F28"/>
      </a:accent2>
      <a:accent3>
        <a:srgbClr val="4B6063"/>
      </a:accent3>
      <a:accent4>
        <a:srgbClr val="B0DBD8"/>
      </a:accent4>
      <a:accent5>
        <a:srgbClr val="C7968D"/>
      </a:accent5>
      <a:accent6>
        <a:srgbClr val="961E1E"/>
      </a:accent6>
      <a:hlink>
        <a:srgbClr val="0563C1"/>
      </a:hlink>
      <a:folHlink>
        <a:srgbClr val="954F72"/>
      </a:folHlink>
    </a:clrScheme>
    <a:fontScheme name="PeeringDB Fonts">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CAB7D830-2409-4EBE-B9C1-4E021ED4DF63}" vid="{F748ECAA-008F-4A87-8FAC-1E1C0E3A3F38}"/>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33744A"/>
      </a:accent1>
      <a:accent2>
        <a:srgbClr val="1C3F28"/>
      </a:accent2>
      <a:accent3>
        <a:srgbClr val="4B6063"/>
      </a:accent3>
      <a:accent4>
        <a:srgbClr val="B0DBD8"/>
      </a:accent4>
      <a:accent5>
        <a:srgbClr val="C7968D"/>
      </a:accent5>
      <a:accent6>
        <a:srgbClr val="961E1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Breitbild</PresentationFormat>
  <Paragraphs>290</Paragraphs>
  <Slides>20</Slides>
  <Notes>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20</vt:i4>
      </vt:variant>
    </vt:vector>
  </HeadingPairs>
  <TitlesOfParts>
    <vt:vector size="26" baseType="lpstr">
      <vt:lpstr>Lato Black</vt:lpstr>
      <vt:lpstr>Lato</vt:lpstr>
      <vt:lpstr>Arial</vt:lpstr>
      <vt:lpstr>Calibri</vt:lpstr>
      <vt:lpstr>Office Theme</vt:lpstr>
      <vt:lpstr>Office</vt:lpstr>
      <vt:lpstr>PeeringDB Operations &amp; Product Update</vt:lpstr>
      <vt:lpstr>What is PeeringDB?</vt:lpstr>
      <vt:lpstr>Committees</vt:lpstr>
      <vt:lpstr>We are looking for volunteers</vt:lpstr>
      <vt:lpstr>Support Ticket Statistics</vt:lpstr>
      <vt:lpstr>Recent Volunteer Contributions</vt:lpstr>
      <vt:lpstr>Recent Product Improvements</vt:lpstr>
      <vt:lpstr>General Updates</vt:lpstr>
      <vt:lpstr>Authentication Changes</vt:lpstr>
      <vt:lpstr>Account Security</vt:lpstr>
      <vt:lpstr>Self-Selection Fields – Exchanges (2.27.0)</vt:lpstr>
      <vt:lpstr>Self-Selection Fields – Facilities (2.30.0)</vt:lpstr>
      <vt:lpstr>Searching</vt:lpstr>
      <vt:lpstr>Searching – Facilities</vt:lpstr>
      <vt:lpstr>Searching – Exchanges</vt:lpstr>
      <vt:lpstr>Documentation Updates</vt:lpstr>
      <vt:lpstr>What’s ahead?</vt:lpstr>
      <vt:lpstr>2022 User Survey</vt:lpstr>
      <vt:lpstr>Thank you to our sponsors!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PeeringDB Operations &amp; Product Update</dc:title>
  <cp:lastModifiedBy>Arnold Nipper</cp:lastModifiedBy>
  <cp:revision>11</cp:revision>
  <dcterms:modified xsi:type="dcterms:W3CDTF">2022-10-25T10:48:47Z</dcterms:modified>
</cp:coreProperties>
</file>